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C14E-6C87-4BF4-973B-66CD8768319E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5AEBF-2928-4121-903D-632314C0F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7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DD2D3C-B44F-4EF8-8544-327D043A68AA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0F5272-4728-45E5-B2D3-1F4ADDA31188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C476-A612-4506-BF00-0AEBB8543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3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46F2-9017-4163-B3DA-C08C71428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0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16E56-5AB2-4208-B38C-5E3E1191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6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329" y="586333"/>
            <a:ext cx="5328593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Карбоновые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54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ислоты</a:t>
            </a:r>
            <a:r>
              <a:rPr lang="ru-RU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5" name="Picture 2" descr="D:\ИЗОБРАЖЕНИЯ_2\da760f540f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2400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D:\ИЗОБРАЖЕНИЯ_2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8002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3429000" y="4876800"/>
          <a:ext cx="5545138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D/3D" r:id="rId5" imgW="4610744" imgH="1171429" progId="">
                  <p:embed/>
                </p:oleObj>
              </mc:Choice>
              <mc:Fallback>
                <p:oleObj name="ACD/3D" r:id="rId5" imgW="4610744" imgH="11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76800"/>
                        <a:ext cx="5545138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Прямоугольник 2"/>
          <p:cNvSpPr>
            <a:spLocks noChangeArrowheads="1"/>
          </p:cNvSpPr>
          <p:nvPr/>
        </p:nvSpPr>
        <p:spPr bwMode="auto">
          <a:xfrm>
            <a:off x="4191000" y="3798888"/>
            <a:ext cx="5562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/>
              <a:t>Химия – 10 класс.</a:t>
            </a:r>
          </a:p>
          <a:p>
            <a:pPr eaLnBrk="1" hangingPunct="1"/>
            <a:r>
              <a:rPr lang="ru-RU" altLang="ru-RU" sz="1600" u="sng"/>
              <a:t>Разработано:</a:t>
            </a:r>
          </a:p>
          <a:p>
            <a:pPr eaLnBrk="1" hangingPunct="1"/>
            <a:r>
              <a:rPr lang="ru-RU" altLang="ru-RU" sz="1600"/>
              <a:t>Учитель химии МБОУ Федоровской СОШ</a:t>
            </a:r>
          </a:p>
          <a:p>
            <a:pPr eaLnBrk="1" hangingPunct="1"/>
            <a:r>
              <a:rPr lang="ru-RU" altLang="ru-RU" sz="1600"/>
              <a:t>Петрова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730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43888" cy="811213"/>
          </a:xfrm>
        </p:spPr>
        <p:txBody>
          <a:bodyPr/>
          <a:lstStyle/>
          <a:p>
            <a:pPr>
              <a:defRPr/>
            </a:pPr>
            <a:r>
              <a:rPr lang="ru-RU" sz="2800" b="1" i="1" smtClean="0">
                <a:solidFill>
                  <a:srgbClr val="0000FF"/>
                </a:solidFill>
              </a:rPr>
              <a:t>ДАЙТЕ НАЗВАНИЕ ВЕЩЕСТВАМ </a:t>
            </a:r>
            <a:br>
              <a:rPr lang="ru-RU" sz="2800" b="1" i="1" smtClean="0">
                <a:solidFill>
                  <a:srgbClr val="0000FF"/>
                </a:solidFill>
              </a:rPr>
            </a:br>
            <a:r>
              <a:rPr lang="ru-RU" sz="2800" b="1" i="1" smtClean="0">
                <a:solidFill>
                  <a:srgbClr val="0000FF"/>
                </a:solidFill>
              </a:rPr>
              <a:t>ПО МЕЖДУНАРОДНОЙ НОМЕНКЛАТУРЕ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733800" y="1371600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>
              <a:defRPr/>
            </a:pP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 – МЕТИЛ</a:t>
            </a:r>
            <a:r>
              <a:rPr lang="ru-RU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ПРОПАН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ОВАЯ</a:t>
            </a: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КИСЛОТА)</a:t>
            </a:r>
            <a:endParaRPr lang="ru-RU" sz="2000" b="0" u="sng">
              <a:solidFill>
                <a:srgbClr val="0099FF"/>
              </a:solidFill>
              <a:latin typeface="Algerian" pitchFamily="82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1447800"/>
            <a:ext cx="275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04800" indent="-304800">
              <a:buFontTx/>
              <a:buAutoNum type="arabicPeriod"/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СН3 – СН – СООН</a:t>
            </a:r>
            <a:r>
              <a:rPr lang="ru-RU" sz="2000" b="0" u="sng">
                <a:latin typeface="Algerian" pitchFamily="82" charset="0"/>
              </a:rPr>
              <a:t> 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2209800"/>
            <a:ext cx="5562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>
              <a:spcBef>
                <a:spcPct val="50000"/>
              </a:spcBef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04800" indent="-304800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2. СН3 – СН2 – СН – СН – СООН 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9624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3. СН3 – СН = СН – СН – СООН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5029200"/>
            <a:ext cx="457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>
              <a:defRPr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04800" indent="-304800"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4. НООС – СН2 – СН – СООН</a:t>
            </a:r>
            <a:r>
              <a:rPr lang="ru-RU" sz="2000" b="0" u="sng">
                <a:latin typeface="Algerian" pitchFamily="82" charset="0"/>
              </a:rPr>
              <a:t>   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5715000" y="25146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04800" indent="-304800">
              <a:defRPr/>
            </a:pP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( 2, 3 – ДИМЕТИЛ</a:t>
            </a:r>
            <a:r>
              <a:rPr lang="ru-RU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ПЕНТА-</a:t>
            </a:r>
          </a:p>
          <a:p>
            <a:pPr marL="304800" indent="-304800">
              <a:defRPr/>
            </a:pPr>
            <a:r>
              <a:rPr lang="ru-RU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ОВАЯ</a:t>
            </a: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 )</a:t>
            </a:r>
            <a:endParaRPr lang="ru-RU" sz="2000" b="0" u="sng">
              <a:solidFill>
                <a:srgbClr val="0099FF"/>
              </a:solidFill>
              <a:latin typeface="Algerian" pitchFamily="82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919663" y="3810000"/>
            <a:ext cx="42243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( 2 – МЕТИЛ</a:t>
            </a:r>
            <a:r>
              <a:rPr lang="ru-RU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ПЕНТ</a:t>
            </a: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ЕН</a:t>
            </a: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3</a:t>
            </a: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ОВАЯ </a:t>
            </a:r>
          </a:p>
          <a:p>
            <a:pPr>
              <a:defRPr/>
            </a:pP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 )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049713" y="5181600"/>
            <a:ext cx="48244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04800" indent="-304800">
              <a:defRPr/>
            </a:pPr>
            <a:endParaRPr lang="ru-RU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04800" indent="-304800">
              <a:defRPr/>
            </a:pP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( 2 –ЭТИЛ</a:t>
            </a:r>
            <a:r>
              <a:rPr lang="ru-RU" sz="200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БУТАН</a:t>
            </a:r>
            <a:r>
              <a:rPr lang="ru-RU" sz="200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ОВАЯ</a:t>
            </a:r>
            <a:r>
              <a:rPr 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 )</a:t>
            </a:r>
          </a:p>
          <a:p>
            <a:pPr marL="304800" indent="-304800">
              <a:defRPr/>
            </a:pPr>
            <a:r>
              <a:rPr lang="ru-RU" sz="1600" b="0" u="sng"/>
              <a:t> 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1828800" y="3276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СН3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514600" y="3276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СН3</a:t>
            </a:r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9812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9"/>
          <p:cNvSpPr>
            <a:spLocks noChangeShapeType="1"/>
          </p:cNvSpPr>
          <p:nvPr/>
        </p:nvSpPr>
        <p:spPr bwMode="auto">
          <a:xfrm>
            <a:off x="27432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10668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СН3</a:t>
            </a:r>
          </a:p>
        </p:txBody>
      </p:sp>
      <p:sp>
        <p:nvSpPr>
          <p:cNvPr id="12304" name="Line 21"/>
          <p:cNvSpPr>
            <a:spLocks noChangeShapeType="1"/>
          </p:cNvSpPr>
          <p:nvPr/>
        </p:nvSpPr>
        <p:spPr bwMode="auto">
          <a:xfrm>
            <a:off x="12954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2346325" y="4462463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>
              <a:latin typeface="Algerian" pitchFamily="82" charset="0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2362200" y="4495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СН3</a:t>
            </a:r>
          </a:p>
        </p:txBody>
      </p:sp>
      <p:sp>
        <p:nvSpPr>
          <p:cNvPr id="12307" name="Line 24"/>
          <p:cNvSpPr>
            <a:spLocks noChangeShapeType="1"/>
          </p:cNvSpPr>
          <p:nvPr/>
        </p:nvSpPr>
        <p:spPr bwMode="auto">
          <a:xfrm>
            <a:off x="25146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2133600" y="5943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09" name="Line 26"/>
          <p:cNvSpPr>
            <a:spLocks noChangeShapeType="1"/>
          </p:cNvSpPr>
          <p:nvPr/>
        </p:nvSpPr>
        <p:spPr bwMode="auto">
          <a:xfrm>
            <a:off x="22860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Grp="1" noChangeArrowheads="1"/>
          </p:cNvSpPr>
          <p:nvPr>
            <p:ph type="title" sz="quarter"/>
          </p:nvPr>
        </p:nvSpPr>
        <p:spPr>
          <a:xfrm>
            <a:off x="0" y="1219200"/>
            <a:ext cx="824388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4000" smtClean="0">
                <a:solidFill>
                  <a:srgbClr val="000000"/>
                </a:solidFill>
                <a:effectLst/>
              </a:rPr>
              <a:t>:</a:t>
            </a:r>
            <a:br>
              <a:rPr lang="ru-RU" altLang="ru-RU" sz="4000" smtClean="0">
                <a:solidFill>
                  <a:srgbClr val="000000"/>
                </a:solidFill>
                <a:effectLst/>
              </a:rPr>
            </a:br>
            <a:endParaRPr lang="ru-RU" altLang="ru-RU" sz="4000" smtClean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13315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5461000"/>
          <a:ext cx="2133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окумент ChemWindow" r:id="rId3" imgW="1219200" imgH="333375" progId="">
                  <p:embed/>
                </p:oleObj>
              </mc:Choice>
              <mc:Fallback>
                <p:oleObj name="Документ ChemWindow" r:id="rId3" imgW="1219200" imgH="3333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61000"/>
                        <a:ext cx="21336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27325" y="5257800"/>
          <a:ext cx="24685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 ChemWindow" r:id="rId5" imgW="1219200" imgH="790575" progId="">
                  <p:embed/>
                </p:oleObj>
              </mc:Choice>
              <mc:Fallback>
                <p:oleObj name="Документ ChemWindow" r:id="rId5" imgW="1219200" imgH="7905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5257800"/>
                        <a:ext cx="246856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52588" y="4584700"/>
          <a:ext cx="16478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окумент ChemWindow" r:id="rId7" imgW="1647825" imgH="790575" progId="">
                  <p:embed/>
                </p:oleObj>
              </mc:Choice>
              <mc:Fallback>
                <p:oleObj name="Документ ChemWindow" r:id="rId7" imgW="1647825" imgH="7905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4584700"/>
                        <a:ext cx="16478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1066800"/>
            <a:ext cx="77724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</a:rPr>
              <a:t>. Выделить корень слова на основании, которого  записать углеродный скелет в состав, которого входит карбоксильная группа.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</a:rPr>
              <a:t>2. Нумеруем атомы углерода, начиная с карбоксильной группы.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</a:rPr>
              <a:t>3. Указываем заместители согласно нумерации.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</a:rPr>
              <a:t>4. Необходимо дописать недостающие атомы водорода (углерод четырёхвалентен).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</a:rPr>
              <a:t>5. Проверить правильность записи формулы.</a:t>
            </a: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2057400" y="4724400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9900"/>
                </a:solidFill>
                <a:latin typeface="Arial" charset="0"/>
                <a:cs typeface="Arial" charset="0"/>
              </a:rPr>
              <a:t>2-</a:t>
            </a:r>
            <a:r>
              <a:rPr lang="ru-RU" altLang="ru-RU" sz="2400">
                <a:solidFill>
                  <a:srgbClr val="009900"/>
                </a:solidFill>
                <a:latin typeface="Arial" charset="0"/>
                <a:cs typeface="Arial" charset="0"/>
              </a:rPr>
              <a:t>метил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  <a:cs typeface="Arial" charset="0"/>
              </a:rPr>
              <a:t>бутан</a:t>
            </a:r>
            <a:r>
              <a:rPr lang="ru-RU" altLang="ru-RU" sz="2400" b="0">
                <a:solidFill>
                  <a:srgbClr val="0066FF"/>
                </a:solidFill>
                <a:latin typeface="Arial" charset="0"/>
                <a:cs typeface="Arial" charset="0"/>
              </a:rPr>
              <a:t>овая кислота</a:t>
            </a:r>
            <a:r>
              <a:rPr lang="ru-RU" altLang="ru-RU" sz="2400" b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381000" y="48006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Пример:</a:t>
            </a:r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762000" y="0"/>
            <a:ext cx="7315200" cy="955675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50000">
                <a:srgbClr val="FFFFCC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99"/>
                </a:solidFill>
                <a:latin typeface="Arial" charset="0"/>
              </a:rPr>
              <a:t>Алгоритм записи формул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>
                <a:solidFill>
                  <a:srgbClr val="000099"/>
                </a:solidFill>
                <a:latin typeface="Arial" charset="0"/>
              </a:rPr>
              <a:t> карбоновых кислот</a:t>
            </a:r>
          </a:p>
        </p:txBody>
      </p:sp>
    </p:spTree>
    <p:extLst>
      <p:ext uri="{BB962C8B-B14F-4D97-AF65-F5344CB8AC3E}">
        <p14:creationId xmlns:p14="http://schemas.microsoft.com/office/powerpoint/2010/main" val="11271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600200" y="228600"/>
            <a:ext cx="5410200" cy="45720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chemeClr val="bg1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ФИЗИЧЕСКИЕ СВОЙСТВА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04800" y="1143000"/>
            <a:ext cx="150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</a:t>
            </a:r>
            <a:r>
              <a:rPr lang="ru-RU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057400" y="1143000"/>
            <a:ext cx="5181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Жидкости с характерным резким запахом,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хорошо растворимые в воде</a:t>
            </a:r>
            <a:r>
              <a:rPr lang="ru-RU" sz="3200" b="0" u="sng">
                <a:latin typeface="Algerian" pitchFamily="82" charset="0"/>
              </a:rPr>
              <a:t> </a:t>
            </a:r>
          </a:p>
        </p:txBody>
      </p:sp>
      <p:pic>
        <p:nvPicPr>
          <p:cNvPr id="14341" name="Picture 9" descr="уксу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81075"/>
            <a:ext cx="2286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28600" y="3429000"/>
            <a:ext cx="1562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С</a:t>
            </a: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endParaRPr 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981200" y="2971800"/>
            <a:ext cx="4953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Вязкие маслянистые жидкости с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неприятным запахом, плохо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растворимые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воде</a:t>
            </a:r>
          </a:p>
        </p:txBody>
      </p:sp>
      <p:pic>
        <p:nvPicPr>
          <p:cNvPr id="14344" name="Picture 12" descr="масл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048000"/>
            <a:ext cx="2232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04800" y="54864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более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133600" y="5305425"/>
            <a:ext cx="388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Твердые вещества,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имеющие запаха,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растворимые </a:t>
            </a:r>
          </a:p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воде</a:t>
            </a:r>
          </a:p>
        </p:txBody>
      </p:sp>
      <p:pic>
        <p:nvPicPr>
          <p:cNvPr id="14347" name="Picture 15" descr="стеар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64163"/>
            <a:ext cx="22860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/>
      <p:bldP spid="54283" grpId="0"/>
      <p:bldP spid="542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676400"/>
            <a:ext cx="5943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i="1">
                <a:solidFill>
                  <a:srgbClr val="0033CC"/>
                </a:solidFill>
                <a:latin typeface="Times New Roman" pitchFamily="18" charset="0"/>
              </a:rPr>
              <a:t>Агрегатное состояние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жидкое</a:t>
            </a:r>
            <a:endParaRPr lang="ru-RU" altLang="ru-RU" sz="2800" b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i="1">
                <a:solidFill>
                  <a:srgbClr val="0033CC"/>
                </a:solidFill>
                <a:latin typeface="Times New Roman" pitchFamily="18" charset="0"/>
              </a:rPr>
              <a:t>Цвет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бесцветная прозрачная жидкость</a:t>
            </a:r>
            <a:endParaRPr lang="ru-RU" altLang="ru-RU" sz="2800" b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i="1">
                <a:solidFill>
                  <a:srgbClr val="0033CC"/>
                </a:solidFill>
                <a:latin typeface="Times New Roman" pitchFamily="18" charset="0"/>
              </a:rPr>
              <a:t>Запах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резкий уксусный</a:t>
            </a:r>
            <a:endParaRPr lang="ru-RU" altLang="ru-RU" sz="2800" b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i="1">
                <a:solidFill>
                  <a:srgbClr val="0033CC"/>
                </a:solidFill>
                <a:latin typeface="Times New Roman" pitchFamily="18" charset="0"/>
              </a:rPr>
              <a:t>Растворимость в воде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хорошая</a:t>
            </a:r>
            <a:endParaRPr lang="ru-RU" altLang="ru-RU" sz="2800" b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i="1">
                <a:solidFill>
                  <a:srgbClr val="0033CC"/>
                </a:solidFill>
                <a:latin typeface="Times New Roman" pitchFamily="18" charset="0"/>
              </a:rPr>
              <a:t>Температура кипения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118 </a:t>
            </a:r>
            <a:r>
              <a:rPr lang="en-US" altLang="ru-RU" sz="2800">
                <a:solidFill>
                  <a:srgbClr val="0033CC"/>
                </a:solidFill>
                <a:latin typeface="Times New Roman" pitchFamily="18" charset="0"/>
              </a:rPr>
              <a:t>º</a:t>
            </a:r>
            <a:r>
              <a:rPr lang="ru-RU" altLang="ru-RU" sz="2800" b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С</a:t>
            </a:r>
            <a:endParaRPr lang="ru-RU" altLang="ru-RU" sz="2800" b="0">
              <a:solidFill>
                <a:srgbClr val="0033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0" i="1">
                <a:solidFill>
                  <a:srgbClr val="0033CC"/>
                </a:solidFill>
                <a:latin typeface="Times New Roman" pitchFamily="18" charset="0"/>
              </a:rPr>
              <a:t>Температура плавления 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17</a:t>
            </a:r>
            <a:r>
              <a:rPr lang="en-US" altLang="ru-RU" sz="280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º</a:t>
            </a:r>
            <a:r>
              <a:rPr lang="ru-RU" altLang="ru-RU" sz="2800">
                <a:solidFill>
                  <a:srgbClr val="0033CC"/>
                </a:solidFill>
                <a:latin typeface="Times New Roman" pitchFamily="18" charset="0"/>
              </a:rPr>
              <a:t>С</a:t>
            </a:r>
            <a:endParaRPr lang="ru-RU" altLang="ru-RU" sz="2800" b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371600" y="228600"/>
            <a:ext cx="6324600" cy="822325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chemeClr val="bg1"/>
              </a:gs>
              <a:gs pos="100000">
                <a:srgbClr val="66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/>
              <a:t>Физические свойства уксусной кислоты:</a:t>
            </a:r>
          </a:p>
        </p:txBody>
      </p:sp>
      <p:pic>
        <p:nvPicPr>
          <p:cNvPr id="15364" name="Picture 7" descr="ледяная уксусная укисл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04800" y="838200"/>
            <a:ext cx="8610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CC00"/>
                </a:solidFill>
                <a:latin typeface="Times New Roman" pitchFamily="18" charset="0"/>
                <a:sym typeface="Wingdings 2" pitchFamily="16" charset="2"/>
              </a:rPr>
              <a:t>Низшие карбоновые кислоты – жидкости</a:t>
            </a: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  <a:sym typeface="Wingdings 2" pitchFamily="16" charset="2"/>
              </a:rPr>
              <a:t>; высшие – твердые вещества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33CC"/>
                </a:solidFill>
                <a:latin typeface="Times New Roman" pitchFamily="18" charset="0"/>
                <a:sym typeface="Wingdings 2" pitchFamily="16" charset="2"/>
              </a:rPr>
              <a:t>Чем больше относительная молекулярная масса кислоты,</a:t>
            </a: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  <a:sym typeface="Wingdings 2" pitchFamily="16" charset="2"/>
              </a:rPr>
              <a:t> тем меньше ее запах.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CC0000"/>
                </a:solidFill>
                <a:latin typeface="Times New Roman" pitchFamily="18" charset="0"/>
                <a:sym typeface="Wingdings 2" pitchFamily="16" charset="2"/>
              </a:rPr>
              <a:t>С увеличением относительной молекулярной массы кислоты растворимость</a:t>
            </a:r>
            <a:r>
              <a:rPr lang="ru-RU" altLang="ru-RU" sz="2400" b="0">
                <a:solidFill>
                  <a:srgbClr val="000000"/>
                </a:solidFill>
                <a:latin typeface="Times New Roman" pitchFamily="18" charset="0"/>
                <a:sym typeface="Wingdings 2" pitchFamily="16" charset="2"/>
              </a:rPr>
              <a:t> уменьшается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584325" y="192088"/>
            <a:ext cx="641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>
              <a:latin typeface="Arial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28600" y="0"/>
            <a:ext cx="8915400" cy="822325"/>
          </a:xfrm>
          <a:prstGeom prst="rect">
            <a:avLst/>
          </a:prstGeom>
          <a:gradFill rotWithShape="1">
            <a:gsLst>
              <a:gs pos="0">
                <a:srgbClr val="9FE9E9"/>
              </a:gs>
              <a:gs pos="50000">
                <a:schemeClr val="bg1"/>
              </a:gs>
              <a:gs pos="100000">
                <a:srgbClr val="9FE9E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66FF"/>
                </a:solidFill>
                <a:sym typeface="Wingdings 2" pitchFamily="18" charset="2"/>
              </a:rPr>
              <a:t>Зависимость физических свойств карбоновых кислот от строения молекулы: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4191000"/>
            <a:ext cx="4724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000" i="1">
                <a:solidFill>
                  <a:srgbClr val="CC0000"/>
                </a:solidFill>
                <a:latin typeface="Arial" charset="0"/>
              </a:rPr>
              <a:t>Гомологический ряд альдегидов начинается с двух газообразных  веществ (при комнатной температуре),  а среди карбоновых кислот газов нет.  С чем это связано?</a:t>
            </a:r>
          </a:p>
        </p:txBody>
      </p:sp>
      <p:pic>
        <p:nvPicPr>
          <p:cNvPr id="63490" name="Picture 2" descr="C:\Users\user\~max000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4038600" cy="22098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15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43888" cy="427038"/>
          </a:xfrm>
          <a:gradFill rotWithShape="1">
            <a:gsLst>
              <a:gs pos="0">
                <a:srgbClr val="F7E6D5"/>
              </a:gs>
              <a:gs pos="50000">
                <a:schemeClr val="bg1"/>
              </a:gs>
              <a:gs pos="100000">
                <a:srgbClr val="F7E6D5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Химические свойства карбоновых кислот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5638800" cy="4000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</a:rPr>
              <a:t>І. Общие с неорганическими кислотами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686800" cy="101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000" b="0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Растворимые карбоновые кислоты в водных растворах </a:t>
            </a:r>
            <a:r>
              <a:rPr lang="ru-RU" sz="2000" b="0" u="sng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диссоциируют</a:t>
            </a:r>
            <a:r>
              <a:rPr lang="ru-RU" sz="2000" b="0" u="sng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:</a:t>
            </a:r>
          </a:p>
          <a:p>
            <a:pPr marL="342900" indent="-342900">
              <a:defRPr/>
            </a:pP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СН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3 </a:t>
            </a: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–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СООН            СН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3 </a:t>
            </a: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–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СОО + Н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2133600" y="2133600"/>
            <a:ext cx="6096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2057400" y="2209800"/>
            <a:ext cx="6858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4267200" y="2057400"/>
            <a:ext cx="1524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724400" y="19050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+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5400" y="1981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 u="sng">
                <a:solidFill>
                  <a:srgbClr val="FF0000"/>
                </a:solidFill>
              </a:rPr>
              <a:t>Среда кислая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2438400"/>
            <a:ext cx="3962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FF0000"/>
                </a:solidFill>
              </a:rPr>
              <a:t>?  Как изменятся окраска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FF0000"/>
                </a:solidFill>
              </a:rPr>
              <a:t>индикаторов в кислой среде 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2362200"/>
            <a:ext cx="43434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33CC33"/>
                </a:solidFill>
              </a:rPr>
              <a:t>Лакмус (фиолетовый) – </a:t>
            </a:r>
            <a:r>
              <a:rPr lang="ru-RU" altLang="ru-RU" sz="1800" b="0">
                <a:solidFill>
                  <a:srgbClr val="FF0000"/>
                </a:solidFill>
              </a:rPr>
              <a:t>краснеет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33CC33"/>
                </a:solidFill>
              </a:rPr>
              <a:t>Метилоранжевый- </a:t>
            </a:r>
            <a:r>
              <a:rPr lang="ru-RU" altLang="ru-RU" sz="1800" b="0">
                <a:solidFill>
                  <a:srgbClr val="FF0000"/>
                </a:solidFill>
              </a:rPr>
              <a:t>розовеет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33CC33"/>
                </a:solidFill>
              </a:rPr>
              <a:t>Фенофталеин – </a:t>
            </a:r>
            <a:r>
              <a:rPr lang="ru-RU" altLang="ru-RU" sz="1800" b="0">
                <a:solidFill>
                  <a:srgbClr val="FF0000"/>
                </a:solidFill>
              </a:rPr>
              <a:t>не меняет цвет </a:t>
            </a:r>
          </a:p>
        </p:txBody>
      </p:sp>
      <p:sp>
        <p:nvSpPr>
          <p:cNvPr id="17420" name="TextBox 16"/>
          <p:cNvSpPr txBox="1">
            <a:spLocks noChangeArrowheads="1"/>
          </p:cNvSpPr>
          <p:nvPr/>
        </p:nvSpPr>
        <p:spPr bwMode="auto">
          <a:xfrm>
            <a:off x="228600" y="32766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 u="sng">
                <a:solidFill>
                  <a:srgbClr val="0093F5"/>
                </a:solidFill>
              </a:rPr>
              <a:t>2. Взаимодействие с металлами , стоящими в электрохимическом ряду напряжений до водорода:</a:t>
            </a:r>
          </a:p>
        </p:txBody>
      </p:sp>
      <p:sp>
        <p:nvSpPr>
          <p:cNvPr id="17421" name="TextBox 17"/>
          <p:cNvSpPr txBox="1">
            <a:spLocks noChangeArrowheads="1"/>
          </p:cNvSpPr>
          <p:nvPr/>
        </p:nvSpPr>
        <p:spPr bwMode="auto">
          <a:xfrm>
            <a:off x="0" y="4038600"/>
            <a:ext cx="2895600" cy="101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0093F5"/>
                </a:solidFill>
              </a:rPr>
              <a:t>2СН</a:t>
            </a:r>
            <a:r>
              <a:rPr lang="ru-RU" altLang="ru-RU" sz="1800" b="0">
                <a:solidFill>
                  <a:srgbClr val="0093F5"/>
                </a:solidFill>
              </a:rPr>
              <a:t>3 </a:t>
            </a:r>
            <a:r>
              <a:rPr lang="ru-RU" altLang="ru-RU" sz="2000" b="0">
                <a:solidFill>
                  <a:srgbClr val="0093F5"/>
                </a:solidFill>
              </a:rPr>
              <a:t>– СООН +М</a:t>
            </a:r>
            <a:r>
              <a:rPr lang="en-US" altLang="ru-RU" sz="2000" b="0">
                <a:solidFill>
                  <a:srgbClr val="0093F5"/>
                </a:solidFill>
              </a:rPr>
              <a:t>g</a:t>
            </a:r>
            <a:r>
              <a:rPr lang="ru-RU" altLang="ru-RU" sz="2000" b="0">
                <a:solidFill>
                  <a:srgbClr val="0093F5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CC33"/>
                </a:solidFill>
                <a:latin typeface="Arial" charset="0"/>
              </a:rPr>
              <a:t>Уксусная кислота</a:t>
            </a:r>
            <a:endParaRPr lang="ru-RU" altLang="ru-RU" sz="1800">
              <a:solidFill>
                <a:srgbClr val="33CC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33CC33"/>
              </a:solidFill>
              <a:latin typeface="Arial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2819400" y="426720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423" name="TextBox 20"/>
          <p:cNvSpPr txBox="1">
            <a:spLocks noChangeArrowheads="1"/>
          </p:cNvSpPr>
          <p:nvPr/>
        </p:nvSpPr>
        <p:spPr bwMode="auto">
          <a:xfrm>
            <a:off x="3352800" y="4038600"/>
            <a:ext cx="2209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0093F5"/>
                </a:solidFill>
              </a:rPr>
              <a:t>(СН</a:t>
            </a:r>
            <a:r>
              <a:rPr lang="ru-RU" altLang="ru-RU" sz="1400" b="0">
                <a:solidFill>
                  <a:srgbClr val="0093F5"/>
                </a:solidFill>
              </a:rPr>
              <a:t>3 </a:t>
            </a:r>
            <a:r>
              <a:rPr lang="ru-RU" altLang="ru-RU" sz="2000" b="0">
                <a:solidFill>
                  <a:srgbClr val="0093F5"/>
                </a:solidFill>
              </a:rPr>
              <a:t>–СОО)</a:t>
            </a:r>
            <a:r>
              <a:rPr lang="ru-RU" altLang="ru-RU" sz="1800" b="0">
                <a:solidFill>
                  <a:srgbClr val="0093F5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3F5"/>
                </a:solidFill>
                <a:latin typeface="Arial" charset="0"/>
              </a:rPr>
              <a:t>М</a:t>
            </a:r>
            <a:r>
              <a:rPr lang="en-US" altLang="ru-RU" sz="2000" b="0">
                <a:solidFill>
                  <a:srgbClr val="0093F5"/>
                </a:solidFill>
                <a:latin typeface="Arial" charset="0"/>
              </a:rPr>
              <a:t>g</a:t>
            </a:r>
            <a:endParaRPr lang="en-US" altLang="ru-RU" sz="2000" b="0">
              <a:solidFill>
                <a:srgbClr val="0093F5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</a:rPr>
              <a:t>Ацетат</a:t>
            </a:r>
            <a:r>
              <a:rPr lang="en-US" altLang="ru-RU" sz="1800">
                <a:solidFill>
                  <a:srgbClr val="33CC33"/>
                </a:solidFill>
              </a:rPr>
              <a:t> </a:t>
            </a: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магния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4038600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+ Н</a:t>
            </a:r>
            <a:r>
              <a:rPr lang="ru-RU" sz="14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2 </a:t>
            </a:r>
            <a:endParaRPr lang="ru-RU" sz="20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7425" name="Прямая со стрелкой 23"/>
          <p:cNvCxnSpPr>
            <a:cxnSpLocks noChangeShapeType="1"/>
          </p:cNvCxnSpPr>
          <p:nvPr/>
        </p:nvCxnSpPr>
        <p:spPr bwMode="auto">
          <a:xfrm rot="5400000" flipH="1" flipV="1">
            <a:off x="6134894" y="4228306"/>
            <a:ext cx="228600" cy="1588"/>
          </a:xfrm>
          <a:prstGeom prst="straightConnector1">
            <a:avLst/>
          </a:prstGeom>
          <a:noFill/>
          <a:ln w="19050" algn="ctr">
            <a:solidFill>
              <a:srgbClr val="00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304800" y="4724400"/>
            <a:ext cx="2708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3F5"/>
                </a:solidFill>
                <a:latin typeface="Arial" charset="0"/>
              </a:rPr>
              <a:t>2СН</a:t>
            </a:r>
            <a:r>
              <a:rPr lang="en-US" altLang="ru-RU" sz="1800">
                <a:solidFill>
                  <a:srgbClr val="0093F5"/>
                </a:solidFill>
                <a:latin typeface="Arial" charset="0"/>
              </a:rPr>
              <a:t>3</a:t>
            </a:r>
            <a:r>
              <a:rPr lang="ru-RU" altLang="ru-RU" sz="2000">
                <a:solidFill>
                  <a:srgbClr val="0093F5"/>
                </a:solidFill>
                <a:latin typeface="Arial" charset="0"/>
              </a:rPr>
              <a:t> - СООН </a:t>
            </a:r>
            <a:r>
              <a:rPr lang="ru-RU" altLang="ru-RU" sz="1800" b="0">
                <a:solidFill>
                  <a:srgbClr val="0093F5"/>
                </a:solidFill>
              </a:rPr>
              <a:t>+   </a:t>
            </a:r>
            <a:r>
              <a:rPr lang="en-US" altLang="ru-RU" sz="1800">
                <a:solidFill>
                  <a:srgbClr val="0093F5"/>
                </a:solidFill>
              </a:rPr>
              <a:t>Zn</a:t>
            </a:r>
            <a:r>
              <a:rPr lang="en-US" altLang="ru-RU" sz="1800" b="0" u="sng"/>
              <a:t> </a:t>
            </a:r>
            <a:r>
              <a:rPr lang="ru-RU" altLang="ru-RU" sz="1800">
                <a:solidFill>
                  <a:srgbClr val="33CC33"/>
                </a:solidFill>
              </a:rPr>
              <a:t>Уксусная кислота</a:t>
            </a:r>
            <a:endParaRPr lang="ru-RU" altLang="ru-RU" sz="2000" b="0" u="sng"/>
          </a:p>
        </p:txBody>
      </p:sp>
      <p:cxnSp>
        <p:nvCxnSpPr>
          <p:cNvPr id="3" name="Прямая со стрелкой 19"/>
          <p:cNvCxnSpPr/>
          <p:nvPr/>
        </p:nvCxnSpPr>
        <p:spPr bwMode="auto">
          <a:xfrm>
            <a:off x="2819400" y="495300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200400" y="4724400"/>
            <a:ext cx="2057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93F5"/>
                </a:solidFill>
                <a:latin typeface="Arial" charset="0"/>
              </a:rPr>
              <a:t>  </a:t>
            </a:r>
            <a:r>
              <a:rPr lang="ru-RU" altLang="ru-RU" sz="1800">
                <a:solidFill>
                  <a:srgbClr val="0093F5"/>
                </a:solidFill>
                <a:latin typeface="Arial" charset="0"/>
              </a:rPr>
              <a:t>(СН</a:t>
            </a:r>
            <a:r>
              <a:rPr lang="ru-RU" altLang="ru-RU" sz="1600">
                <a:solidFill>
                  <a:srgbClr val="0093F5"/>
                </a:solidFill>
                <a:latin typeface="Arial" charset="0"/>
              </a:rPr>
              <a:t>3</a:t>
            </a:r>
            <a:r>
              <a:rPr lang="ru-RU" altLang="ru-RU" sz="1800">
                <a:solidFill>
                  <a:srgbClr val="0093F5"/>
                </a:solidFill>
                <a:latin typeface="Arial" charset="0"/>
              </a:rPr>
              <a:t> –СОО)2</a:t>
            </a:r>
            <a:r>
              <a:rPr lang="en-US" altLang="ru-RU" sz="2000">
                <a:solidFill>
                  <a:srgbClr val="0093F5"/>
                </a:solidFill>
                <a:latin typeface="Arial" charset="0"/>
              </a:rPr>
              <a:t>Zn</a:t>
            </a:r>
            <a:endParaRPr lang="ru-RU" altLang="ru-RU" sz="2000">
              <a:solidFill>
                <a:srgbClr val="0093F5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93F5"/>
                </a:solidFill>
                <a:latin typeface="Arial" charset="0"/>
              </a:rPr>
              <a:t>   </a:t>
            </a: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Ацетат</a:t>
            </a:r>
            <a:r>
              <a:rPr lang="en-US" altLang="ru-RU" sz="1800">
                <a:solidFill>
                  <a:srgbClr val="33CC33"/>
                </a:solidFill>
                <a:latin typeface="Arial" charset="0"/>
              </a:rPr>
              <a:t> </a:t>
            </a: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цинка</a:t>
            </a:r>
          </a:p>
        </p:txBody>
      </p:sp>
      <p:cxnSp>
        <p:nvCxnSpPr>
          <p:cNvPr id="17429" name="Прямая со стрелкой 23"/>
          <p:cNvCxnSpPr>
            <a:cxnSpLocks noChangeShapeType="1"/>
          </p:cNvCxnSpPr>
          <p:nvPr/>
        </p:nvCxnSpPr>
        <p:spPr bwMode="auto">
          <a:xfrm rot="5400000" flipH="1" flipV="1">
            <a:off x="6211094" y="4914106"/>
            <a:ext cx="228600" cy="1588"/>
          </a:xfrm>
          <a:prstGeom prst="straightConnector1">
            <a:avLst/>
          </a:prstGeom>
          <a:noFill/>
          <a:ln w="19050" algn="ctr">
            <a:solidFill>
              <a:srgbClr val="0099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5486400" y="47244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+  </a:t>
            </a:r>
            <a:r>
              <a:rPr lang="ru-RU" altLang="ru-RU" sz="2000">
                <a:solidFill>
                  <a:srgbClr val="0099FF"/>
                </a:solidFill>
                <a:latin typeface="Arial" charset="0"/>
              </a:rPr>
              <a:t>Н</a:t>
            </a:r>
            <a:r>
              <a:rPr lang="ru-RU" altLang="ru-RU" sz="1800">
                <a:solidFill>
                  <a:srgbClr val="0099FF"/>
                </a:solidFill>
                <a:latin typeface="Arial" charset="0"/>
              </a:rPr>
              <a:t>2</a:t>
            </a:r>
            <a:endParaRPr lang="ru-RU" altLang="ru-RU" sz="200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04800" y="5867400"/>
            <a:ext cx="8610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При взаимодействии </a:t>
            </a:r>
            <a:r>
              <a:rPr lang="ru-RU" altLang="ru-RU" sz="1800" b="0">
                <a:solidFill>
                  <a:srgbClr val="FF0000"/>
                </a:solidFill>
                <a:latin typeface="Arial" charset="0"/>
              </a:rPr>
              <a:t>металла с раствором карбоновой кислоты</a:t>
            </a: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 образуется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                                            </a:t>
            </a:r>
            <a:r>
              <a:rPr lang="ru-RU" altLang="ru-RU" sz="1800" b="0">
                <a:solidFill>
                  <a:srgbClr val="FF0000"/>
                </a:solidFill>
                <a:latin typeface="Arial" charset="0"/>
              </a:rPr>
              <a:t>водород и соль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8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0261" grpId="0"/>
      <p:bldP spid="102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467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u="sng">
                <a:solidFill>
                  <a:srgbClr val="0099FF"/>
                </a:solidFill>
                <a:latin typeface="Arial" charset="0"/>
              </a:rPr>
              <a:t>3.Взаимодействие с основными оксидами: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2 СН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 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– СООН </a:t>
            </a:r>
            <a:r>
              <a:rPr lang="ru-RU" altLang="ru-RU" sz="1800" b="0">
                <a:solidFill>
                  <a:srgbClr val="0099FF"/>
                </a:solidFill>
              </a:rPr>
              <a:t>+  С</a:t>
            </a:r>
            <a:r>
              <a:rPr lang="en-US" altLang="ru-RU" sz="1800" b="0">
                <a:solidFill>
                  <a:srgbClr val="0099FF"/>
                </a:solidFill>
              </a:rPr>
              <a:t>u</a:t>
            </a:r>
            <a:r>
              <a:rPr lang="ru-RU" altLang="ru-RU" sz="1800" b="0">
                <a:solidFill>
                  <a:srgbClr val="0099FF"/>
                </a:solidFill>
              </a:rPr>
              <a:t>О</a:t>
            </a:r>
            <a:endParaRPr lang="ru-RU" altLang="ru-RU" sz="2000" b="0">
              <a:solidFill>
                <a:srgbClr val="0099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</a:rPr>
              <a:t>Уксусная кислота</a:t>
            </a:r>
            <a:endParaRPr lang="ru-RU" altLang="ru-RU" sz="200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200400" y="762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 i="1">
                <a:latin typeface="Arial" charset="0"/>
              </a:rPr>
              <a:t>t</a:t>
            </a:r>
            <a:endParaRPr lang="ru-RU" altLang="ru-RU" sz="2000" b="0" u="sng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3200400" y="1066800"/>
            <a:ext cx="457200" cy="0"/>
          </a:xfrm>
          <a:prstGeom prst="line">
            <a:avLst/>
          </a:prstGeom>
          <a:noFill/>
          <a:ln w="19050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657600" y="838200"/>
            <a:ext cx="2133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(СН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 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– СОО)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u</a:t>
            </a:r>
            <a:endParaRPr lang="ru-RU" altLang="ru-RU" sz="2000" b="0">
              <a:solidFill>
                <a:srgbClr val="0099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Ацетат меди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867400" y="838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+ 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О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u="sng">
                <a:solidFill>
                  <a:srgbClr val="0099FF"/>
                </a:solidFill>
                <a:latin typeface="Arial" charset="0"/>
              </a:rPr>
              <a:t>4. Взаимодействие с гидроксидами металлов </a:t>
            </a:r>
            <a:r>
              <a:rPr lang="ru-RU" altLang="ru-RU" sz="2000" u="sng">
                <a:solidFill>
                  <a:srgbClr val="FF0000"/>
                </a:solidFill>
                <a:latin typeface="Arial" charset="0"/>
              </a:rPr>
              <a:t>(реакция нейтрализации)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381000" y="3124200"/>
            <a:ext cx="922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457200" y="2743200"/>
            <a:ext cx="3581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 – СООН </a:t>
            </a:r>
            <a:r>
              <a:rPr lang="ru-RU" altLang="ru-RU" sz="1800" b="0">
                <a:solidFill>
                  <a:srgbClr val="0099FF"/>
                </a:solidFill>
              </a:rPr>
              <a:t>+</a:t>
            </a:r>
            <a:r>
              <a:rPr lang="en-US" altLang="ru-RU" sz="1800" b="0">
                <a:solidFill>
                  <a:srgbClr val="0099FF"/>
                </a:solidFill>
              </a:rPr>
              <a:t>  </a:t>
            </a:r>
            <a:r>
              <a:rPr lang="ru-RU" altLang="ru-RU" sz="1800" b="0">
                <a:solidFill>
                  <a:srgbClr val="0099FF"/>
                </a:solidFill>
              </a:rPr>
              <a:t>НО –</a:t>
            </a:r>
            <a:r>
              <a:rPr lang="en-US" altLang="ru-RU" sz="2000" b="0">
                <a:solidFill>
                  <a:srgbClr val="0099FF"/>
                </a:solidFill>
              </a:rPr>
              <a:t>Na</a:t>
            </a:r>
            <a:endParaRPr lang="en-US" altLang="ru-RU" sz="2000" b="0">
              <a:solidFill>
                <a:srgbClr val="0099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</a:rPr>
              <a:t>Уксусная кислота</a:t>
            </a:r>
            <a:endParaRPr lang="ru-RU" altLang="ru-RU" sz="200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8442" name="Line 17"/>
          <p:cNvSpPr>
            <a:spLocks noChangeShapeType="1"/>
          </p:cNvSpPr>
          <p:nvPr/>
        </p:nvSpPr>
        <p:spPr bwMode="auto">
          <a:xfrm>
            <a:off x="4038600" y="2971800"/>
            <a:ext cx="838200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4953000" y="2743200"/>
            <a:ext cx="1828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СОО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Na</a:t>
            </a:r>
            <a:endParaRPr lang="ru-RU" altLang="ru-RU" sz="2000" b="0">
              <a:solidFill>
                <a:srgbClr val="0099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Ацетат натрия</a:t>
            </a:r>
          </a:p>
        </p:txBody>
      </p:sp>
      <p:sp>
        <p:nvSpPr>
          <p:cNvPr id="18444" name="Text Box 28"/>
          <p:cNvSpPr txBox="1">
            <a:spLocks noChangeArrowheads="1"/>
          </p:cNvSpPr>
          <p:nvPr/>
        </p:nvSpPr>
        <p:spPr bwMode="auto">
          <a:xfrm>
            <a:off x="6477000" y="27432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+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  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О</a:t>
            </a:r>
          </a:p>
        </p:txBody>
      </p:sp>
      <p:sp>
        <p:nvSpPr>
          <p:cNvPr id="18445" name="Text Box 29"/>
          <p:cNvSpPr txBox="1">
            <a:spLocks noChangeArrowheads="1"/>
          </p:cNvSpPr>
          <p:nvPr/>
        </p:nvSpPr>
        <p:spPr bwMode="auto">
          <a:xfrm>
            <a:off x="228600" y="4572000"/>
            <a:ext cx="822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u="sng">
                <a:solidFill>
                  <a:srgbClr val="0099FF"/>
                </a:solidFill>
                <a:latin typeface="Arial" charset="0"/>
              </a:rPr>
              <a:t>5.Взаимодействие  с солями более слабых</a:t>
            </a:r>
            <a:r>
              <a:rPr lang="en-US" altLang="ru-RU" sz="2000" u="sng">
                <a:solidFill>
                  <a:srgbClr val="0099FF"/>
                </a:solidFill>
                <a:latin typeface="Arial" charset="0"/>
              </a:rPr>
              <a:t> </a:t>
            </a:r>
            <a:r>
              <a:rPr lang="ru-RU" altLang="ru-RU" sz="2000" u="sng">
                <a:solidFill>
                  <a:srgbClr val="0099FF"/>
                </a:solidFill>
                <a:latin typeface="Arial" charset="0"/>
              </a:rPr>
              <a:t>и летучих кислот кислот </a:t>
            </a:r>
            <a:r>
              <a:rPr lang="ru-RU" altLang="ru-RU" sz="2000" b="0" u="sng">
                <a:solidFill>
                  <a:srgbClr val="33CC33"/>
                </a:solidFill>
                <a:latin typeface="Arial" charset="0"/>
              </a:rPr>
              <a:t>(н-р, угольной, кремниевой, сероводородной, стеариновой, пальмитиновой…)</a:t>
            </a:r>
          </a:p>
        </p:txBody>
      </p:sp>
      <p:sp>
        <p:nvSpPr>
          <p:cNvPr id="18446" name="Text Box 30"/>
          <p:cNvSpPr txBox="1">
            <a:spLocks noChangeArrowheads="1"/>
          </p:cNvSpPr>
          <p:nvPr/>
        </p:nvSpPr>
        <p:spPr bwMode="auto">
          <a:xfrm>
            <a:off x="228600" y="5791200"/>
            <a:ext cx="2286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2СН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– СООН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Уксусная кислота</a:t>
            </a:r>
          </a:p>
        </p:txBody>
      </p:sp>
      <p:sp>
        <p:nvSpPr>
          <p:cNvPr id="18447" name="Text Box 31"/>
          <p:cNvSpPr txBox="1">
            <a:spLocks noChangeArrowheads="1"/>
          </p:cNvSpPr>
          <p:nvPr/>
        </p:nvSpPr>
        <p:spPr bwMode="auto">
          <a:xfrm>
            <a:off x="2286000" y="5791200"/>
            <a:ext cx="236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+  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Na</a:t>
            </a:r>
            <a:r>
              <a:rPr lang="en-US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CO</a:t>
            </a:r>
            <a:r>
              <a:rPr lang="en-US" altLang="ru-RU" sz="1600" b="0">
                <a:solidFill>
                  <a:srgbClr val="0099FF"/>
                </a:solidFill>
                <a:latin typeface="Arial" charset="0"/>
              </a:rPr>
              <a:t>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 </a:t>
            </a: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карбонат натрия</a:t>
            </a:r>
            <a:endParaRPr lang="ru-RU" altLang="ru-RU" sz="2000">
              <a:solidFill>
                <a:srgbClr val="33CC33"/>
              </a:solidFill>
              <a:latin typeface="Arial" charset="0"/>
            </a:endParaRPr>
          </a:p>
        </p:txBody>
      </p:sp>
      <p:sp>
        <p:nvSpPr>
          <p:cNvPr id="18448" name="Line 32"/>
          <p:cNvSpPr>
            <a:spLocks noChangeShapeType="1"/>
          </p:cNvSpPr>
          <p:nvPr/>
        </p:nvSpPr>
        <p:spPr bwMode="auto">
          <a:xfrm>
            <a:off x="3886200" y="6019800"/>
            <a:ext cx="838200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9" name="Text Box 33"/>
          <p:cNvSpPr txBox="1">
            <a:spLocks noChangeArrowheads="1"/>
          </p:cNvSpPr>
          <p:nvPr/>
        </p:nvSpPr>
        <p:spPr bwMode="auto">
          <a:xfrm>
            <a:off x="4876800" y="5181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11282" name="Rectangle 34"/>
          <p:cNvSpPr>
            <a:spLocks noChangeArrowheads="1"/>
          </p:cNvSpPr>
          <p:nvPr/>
        </p:nvSpPr>
        <p:spPr bwMode="auto">
          <a:xfrm>
            <a:off x="4876800" y="5715000"/>
            <a:ext cx="1981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2СН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СОО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Na</a:t>
            </a:r>
            <a:endParaRPr lang="ru-RU" altLang="ru-RU" sz="2000" b="0">
              <a:solidFill>
                <a:srgbClr val="0099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Ацетат натрия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CC33"/>
                </a:solidFill>
                <a:latin typeface="Arial" charset="0"/>
              </a:rPr>
              <a:t> </a:t>
            </a:r>
          </a:p>
        </p:txBody>
      </p:sp>
      <p:sp>
        <p:nvSpPr>
          <p:cNvPr id="18451" name="Text Box 35"/>
          <p:cNvSpPr txBox="1">
            <a:spLocks noChangeArrowheads="1"/>
          </p:cNvSpPr>
          <p:nvPr/>
        </p:nvSpPr>
        <p:spPr bwMode="auto">
          <a:xfrm>
            <a:off x="6629400" y="57150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+ 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СО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3</a:t>
            </a:r>
            <a:endParaRPr lang="ru-RU" altLang="ru-RU" sz="20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8452" name="Line 36"/>
          <p:cNvSpPr>
            <a:spLocks noChangeShapeType="1"/>
          </p:cNvSpPr>
          <p:nvPr/>
        </p:nvSpPr>
        <p:spPr bwMode="auto">
          <a:xfrm flipV="1">
            <a:off x="7772400" y="5715000"/>
            <a:ext cx="304800" cy="2286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3" name="Line 38"/>
          <p:cNvSpPr>
            <a:spLocks noChangeShapeType="1"/>
          </p:cNvSpPr>
          <p:nvPr/>
        </p:nvSpPr>
        <p:spPr bwMode="auto">
          <a:xfrm>
            <a:off x="7772400" y="6019800"/>
            <a:ext cx="381000" cy="1524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4" name="Text Box 39"/>
          <p:cNvSpPr txBox="1">
            <a:spLocks noChangeArrowheads="1"/>
          </p:cNvSpPr>
          <p:nvPr/>
        </p:nvSpPr>
        <p:spPr bwMode="auto">
          <a:xfrm>
            <a:off x="8001000" y="5486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СО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endParaRPr lang="ru-RU" altLang="ru-RU" sz="20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8455" name="Line 40"/>
          <p:cNvSpPr>
            <a:spLocks noChangeShapeType="1"/>
          </p:cNvSpPr>
          <p:nvPr/>
        </p:nvSpPr>
        <p:spPr bwMode="auto">
          <a:xfrm>
            <a:off x="8610600" y="525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6" name="Line 41"/>
          <p:cNvSpPr>
            <a:spLocks noChangeShapeType="1"/>
          </p:cNvSpPr>
          <p:nvPr/>
        </p:nvSpPr>
        <p:spPr bwMode="auto">
          <a:xfrm flipV="1">
            <a:off x="8686800" y="5410200"/>
            <a:ext cx="0" cy="3048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7" name="Text Box 42"/>
          <p:cNvSpPr txBox="1">
            <a:spLocks noChangeArrowheads="1"/>
          </p:cNvSpPr>
          <p:nvPr/>
        </p:nvSpPr>
        <p:spPr bwMode="auto">
          <a:xfrm>
            <a:off x="8077200" y="59436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Н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О</a:t>
            </a:r>
            <a:endParaRPr lang="ru-RU" altLang="ru-RU" sz="16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457200" y="35814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СН3 – СООН +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  Cu(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ОН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)</a:t>
            </a:r>
            <a:r>
              <a:rPr lang="en-US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endParaRPr lang="en-US" altLang="ru-RU" sz="2000" b="0">
              <a:solidFill>
                <a:srgbClr val="0099FF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CC33"/>
                </a:solidFill>
                <a:latin typeface="Arial" charset="0"/>
              </a:rPr>
              <a:t>Уксусная кислота</a:t>
            </a:r>
          </a:p>
        </p:txBody>
      </p:sp>
      <p:sp>
        <p:nvSpPr>
          <p:cNvPr id="18459" name="Line 17"/>
          <p:cNvSpPr>
            <a:spLocks noChangeShapeType="1"/>
          </p:cNvSpPr>
          <p:nvPr/>
        </p:nvSpPr>
        <p:spPr bwMode="auto">
          <a:xfrm>
            <a:off x="3733800" y="3810000"/>
            <a:ext cx="838200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4572000" y="35052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(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СН3СОО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)</a:t>
            </a:r>
            <a:r>
              <a:rPr lang="en-US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Cu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CC33"/>
                </a:solidFill>
                <a:latin typeface="Arial" charset="0"/>
              </a:rPr>
              <a:t>Ацетат меди</a:t>
            </a:r>
          </a:p>
        </p:txBody>
      </p:sp>
      <p:sp>
        <p:nvSpPr>
          <p:cNvPr id="18461" name="Rectangle 30"/>
          <p:cNvSpPr>
            <a:spLocks noChangeArrowheads="1"/>
          </p:cNvSpPr>
          <p:nvPr/>
        </p:nvSpPr>
        <p:spPr bwMode="auto">
          <a:xfrm>
            <a:off x="6629400" y="3552825"/>
            <a:ext cx="99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>
                <a:solidFill>
                  <a:srgbClr val="0099FF"/>
                </a:solidFill>
                <a:latin typeface="Arial" charset="0"/>
              </a:rPr>
              <a:t>+</a:t>
            </a:r>
            <a:r>
              <a:rPr lang="ru-RU" altLang="ru-RU" sz="2000" b="0">
                <a:solidFill>
                  <a:srgbClr val="0099FF"/>
                </a:solidFill>
                <a:latin typeface="Arial" charset="0"/>
              </a:rPr>
              <a:t>  Н2О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9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gradFill rotWithShape="1">
            <a:gsLst>
              <a:gs pos="0">
                <a:srgbClr val="BEEFFE"/>
              </a:gs>
              <a:gs pos="50000">
                <a:schemeClr val="bg1"/>
              </a:gs>
              <a:gs pos="100000">
                <a:srgbClr val="BEEF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0099FF"/>
                </a:solidFill>
              </a:rPr>
              <a:t>Специфические свойства муравьиной кислоты</a:t>
            </a:r>
            <a:endParaRPr lang="ru-RU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609600" y="8382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Реакция </a:t>
            </a:r>
            <a:r>
              <a:rPr lang="ru-RU" altLang="ru-RU" sz="2400" b="0">
                <a:solidFill>
                  <a:srgbClr val="FF0000"/>
                </a:solidFill>
                <a:latin typeface="Arial" charset="0"/>
              </a:rPr>
              <a:t>«Серебряного зеркала»</a:t>
            </a:r>
            <a:endParaRPr lang="ru-RU" altLang="ru-RU" sz="2400">
              <a:latin typeface="Arial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28600" y="1676400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Н- С</a:t>
            </a:r>
          </a:p>
        </p:txBody>
      </p:sp>
      <p:sp>
        <p:nvSpPr>
          <p:cNvPr id="19461" name="Text Box 35"/>
          <p:cNvSpPr txBox="1">
            <a:spLocks noChangeArrowheads="1"/>
          </p:cNvSpPr>
          <p:nvPr/>
        </p:nvSpPr>
        <p:spPr bwMode="auto">
          <a:xfrm>
            <a:off x="1295400" y="137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</a:rPr>
              <a:t>О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219200" y="1981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ОН</a:t>
            </a:r>
          </a:p>
        </p:txBody>
      </p:sp>
      <p:sp>
        <p:nvSpPr>
          <p:cNvPr id="19463" name="Line 33"/>
          <p:cNvSpPr>
            <a:spLocks noChangeShapeType="1"/>
          </p:cNvSpPr>
          <p:nvPr/>
        </p:nvSpPr>
        <p:spPr bwMode="auto">
          <a:xfrm flipV="1">
            <a:off x="990600" y="1600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33"/>
          <p:cNvSpPr>
            <a:spLocks noChangeShapeType="1"/>
          </p:cNvSpPr>
          <p:nvPr/>
        </p:nvSpPr>
        <p:spPr bwMode="auto">
          <a:xfrm flipV="1">
            <a:off x="990600" y="1676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Line 34"/>
          <p:cNvSpPr>
            <a:spLocks noChangeShapeType="1"/>
          </p:cNvSpPr>
          <p:nvPr/>
        </p:nvSpPr>
        <p:spPr bwMode="auto">
          <a:xfrm>
            <a:off x="914400" y="198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2057400" y="1600200"/>
            <a:ext cx="1252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+</a:t>
            </a:r>
            <a:r>
              <a:rPr lang="en-US" altLang="ru-RU" sz="2400" b="0">
                <a:solidFill>
                  <a:srgbClr val="0099FF"/>
                </a:solidFill>
                <a:latin typeface="Arial" charset="0"/>
              </a:rPr>
              <a:t>  Ag</a:t>
            </a:r>
            <a:r>
              <a:rPr lang="ru-RU" altLang="ru-RU" sz="16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en-US" altLang="ru-RU" sz="2400" b="0">
                <a:solidFill>
                  <a:srgbClr val="0099FF"/>
                </a:solidFill>
                <a:latin typeface="Arial" charset="0"/>
              </a:rPr>
              <a:t>O</a:t>
            </a:r>
            <a:endParaRPr lang="ru-RU" altLang="ru-RU" sz="24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9467" name="Line 38"/>
          <p:cNvSpPr>
            <a:spLocks noChangeShapeType="1"/>
          </p:cNvSpPr>
          <p:nvPr/>
        </p:nvSpPr>
        <p:spPr bwMode="auto">
          <a:xfrm>
            <a:off x="3352800" y="1828800"/>
            <a:ext cx="1066800" cy="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8" name="Text Box 46"/>
          <p:cNvSpPr txBox="1">
            <a:spLocks noChangeArrowheads="1"/>
          </p:cNvSpPr>
          <p:nvPr/>
        </p:nvSpPr>
        <p:spPr bwMode="auto">
          <a:xfrm>
            <a:off x="3657600" y="14478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00" b="0" i="1">
                <a:latin typeface="Arial" charset="0"/>
              </a:rPr>
              <a:t>t</a:t>
            </a:r>
            <a:endParaRPr lang="ru-RU" altLang="ru-RU" sz="2000" b="0" i="1">
              <a:latin typeface="Arial" charset="0"/>
            </a:endParaRP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4419600" y="160020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 b="0">
                <a:solidFill>
                  <a:srgbClr val="0099FF"/>
                </a:solidFill>
                <a:latin typeface="Arial" charset="0"/>
              </a:rPr>
              <a:t>2Ag</a:t>
            </a:r>
            <a:endParaRPr lang="ru-RU" altLang="ru-RU" sz="24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9470" name="Line 43"/>
          <p:cNvSpPr>
            <a:spLocks noChangeShapeType="1"/>
          </p:cNvSpPr>
          <p:nvPr/>
        </p:nvSpPr>
        <p:spPr bwMode="auto">
          <a:xfrm>
            <a:off x="5105400" y="1676400"/>
            <a:ext cx="0" cy="3048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1" name="Rectangle 17"/>
          <p:cNvSpPr>
            <a:spLocks noChangeArrowheads="1"/>
          </p:cNvSpPr>
          <p:nvPr/>
        </p:nvSpPr>
        <p:spPr bwMode="auto">
          <a:xfrm>
            <a:off x="5257800" y="1600200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0">
                <a:solidFill>
                  <a:srgbClr val="0099FF"/>
                </a:solidFill>
                <a:latin typeface="Arial" charset="0"/>
              </a:rPr>
              <a:t>+ </a:t>
            </a: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Н</a:t>
            </a: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СО</a:t>
            </a: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3</a:t>
            </a:r>
            <a:endParaRPr lang="ru-RU" altLang="ru-RU" sz="24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9472" name="Line 44"/>
          <p:cNvSpPr>
            <a:spLocks noChangeShapeType="1"/>
          </p:cNvSpPr>
          <p:nvPr/>
        </p:nvSpPr>
        <p:spPr bwMode="auto">
          <a:xfrm flipV="1">
            <a:off x="6629400" y="1447800"/>
            <a:ext cx="381000" cy="2286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3" name="Line 45"/>
          <p:cNvSpPr>
            <a:spLocks noChangeShapeType="1"/>
          </p:cNvSpPr>
          <p:nvPr/>
        </p:nvSpPr>
        <p:spPr bwMode="auto">
          <a:xfrm>
            <a:off x="6629400" y="1828800"/>
            <a:ext cx="457200" cy="1524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6934200" y="11430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СО</a:t>
            </a: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2</a:t>
            </a:r>
            <a:endParaRPr lang="ru-RU" altLang="ru-RU" sz="2400" b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19475" name="Line 47"/>
          <p:cNvSpPr>
            <a:spLocks noChangeShapeType="1"/>
          </p:cNvSpPr>
          <p:nvPr/>
        </p:nvSpPr>
        <p:spPr bwMode="auto">
          <a:xfrm flipV="1">
            <a:off x="7696200" y="1066800"/>
            <a:ext cx="0" cy="38100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76" name="Rectangle 22"/>
          <p:cNvSpPr>
            <a:spLocks noChangeArrowheads="1"/>
          </p:cNvSpPr>
          <p:nvPr/>
        </p:nvSpPr>
        <p:spPr bwMode="auto">
          <a:xfrm>
            <a:off x="7086600" y="18288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Н</a:t>
            </a:r>
            <a:r>
              <a:rPr lang="ru-RU" altLang="ru-RU" sz="1800" b="0">
                <a:solidFill>
                  <a:srgbClr val="0099FF"/>
                </a:solidFill>
                <a:latin typeface="Arial" charset="0"/>
              </a:rPr>
              <a:t>2</a:t>
            </a:r>
            <a:r>
              <a:rPr lang="ru-RU" altLang="ru-RU" sz="2400" b="0">
                <a:solidFill>
                  <a:srgbClr val="0099FF"/>
                </a:solidFill>
                <a:latin typeface="Arial" charset="0"/>
              </a:rPr>
              <a:t>О</a:t>
            </a:r>
          </a:p>
        </p:txBody>
      </p:sp>
      <p:sp>
        <p:nvSpPr>
          <p:cNvPr id="19477" name="Rectangle 24"/>
          <p:cNvSpPr>
            <a:spLocks noChangeArrowheads="1"/>
          </p:cNvSpPr>
          <p:nvPr/>
        </p:nvSpPr>
        <p:spPr bwMode="auto">
          <a:xfrm>
            <a:off x="0" y="2286000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33CC33"/>
                </a:solidFill>
                <a:latin typeface="Arial" charset="0"/>
              </a:rPr>
              <a:t>Муравьиная кислота</a:t>
            </a:r>
          </a:p>
        </p:txBody>
      </p:sp>
      <p:sp>
        <p:nvSpPr>
          <p:cNvPr id="19478" name="Rectangle 25"/>
          <p:cNvSpPr>
            <a:spLocks noChangeArrowheads="1"/>
          </p:cNvSpPr>
          <p:nvPr/>
        </p:nvSpPr>
        <p:spPr bwMode="auto">
          <a:xfrm>
            <a:off x="2438400" y="2209800"/>
            <a:ext cx="1779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33CC33"/>
                </a:solidFill>
                <a:latin typeface="Arial" charset="0"/>
              </a:rPr>
              <a:t>Оксид серебра</a:t>
            </a:r>
          </a:p>
        </p:txBody>
      </p:sp>
      <p:sp>
        <p:nvSpPr>
          <p:cNvPr id="19479" name="Rectangle 26"/>
          <p:cNvSpPr>
            <a:spLocks noChangeArrowheads="1"/>
          </p:cNvSpPr>
          <p:nvPr/>
        </p:nvSpPr>
        <p:spPr bwMode="auto">
          <a:xfrm>
            <a:off x="4419600" y="2209800"/>
            <a:ext cx="1063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33CC33"/>
                </a:solidFill>
                <a:latin typeface="Arial" charset="0"/>
              </a:rPr>
              <a:t>серебро</a:t>
            </a:r>
          </a:p>
        </p:txBody>
      </p:sp>
    </p:spTree>
    <p:extLst>
      <p:ext uri="{BB962C8B-B14F-4D97-AF65-F5344CB8AC3E}">
        <p14:creationId xmlns:p14="http://schemas.microsoft.com/office/powerpoint/2010/main" val="28549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43888" cy="533400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0099FF"/>
            </a:solidFill>
          </a:ln>
        </p:spPr>
        <p:txBody>
          <a:bodyPr/>
          <a:lstStyle/>
          <a:p>
            <a:r>
              <a:rPr lang="ru-RU" altLang="ru-RU" sz="2000" b="1" smtClean="0">
                <a:solidFill>
                  <a:srgbClr val="0099FF"/>
                </a:solidFill>
                <a:effectLst/>
                <a:latin typeface="Arial" charset="0"/>
              </a:rPr>
              <a:t>Нахождение в природе и применение</a:t>
            </a:r>
            <a:r>
              <a:rPr lang="ru-RU" altLang="ru-RU" sz="2400" b="1" smtClean="0">
                <a:solidFill>
                  <a:srgbClr val="0099FF"/>
                </a:solidFill>
                <a:effectLst/>
                <a:latin typeface="Arial" charset="0"/>
              </a:rPr>
              <a:t> </a:t>
            </a:r>
            <a:r>
              <a:rPr lang="ru-RU" altLang="ru-RU" sz="2000" b="1" smtClean="0">
                <a:solidFill>
                  <a:srgbClr val="0099FF"/>
                </a:solidFill>
                <a:effectLst/>
                <a:latin typeface="Arial" charset="0"/>
              </a:rPr>
              <a:t>карбоновых кислот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i="1">
                <a:solidFill>
                  <a:srgbClr val="33CC33"/>
                </a:solidFill>
                <a:latin typeface="Times New Roman" pitchFamily="18" charset="0"/>
              </a:rPr>
              <a:t>Муравьиная кислота</a:t>
            </a:r>
            <a:r>
              <a:rPr lang="en-US" altLang="ru-RU" sz="2800" i="1">
                <a:solidFill>
                  <a:srgbClr val="0099FF"/>
                </a:solidFill>
                <a:latin typeface="Times New Roman" pitchFamily="18" charset="0"/>
              </a:rPr>
              <a:t>(</a:t>
            </a:r>
            <a:r>
              <a:rPr lang="ru-RU" altLang="ru-RU" sz="2800" i="1">
                <a:solidFill>
                  <a:srgbClr val="0099FF"/>
                </a:solidFill>
                <a:latin typeface="Times New Roman" pitchFamily="18" charset="0"/>
              </a:rPr>
              <a:t>Метановая кислота)</a:t>
            </a:r>
          </a:p>
        </p:txBody>
      </p:sp>
      <p:pic>
        <p:nvPicPr>
          <p:cNvPr id="20484" name="Picture 4" descr="polyergus-qu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3200400" y="990600"/>
            <a:ext cx="5410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latin typeface="Algerian" pitchFamily="82" charset="0"/>
              </a:rPr>
              <a:t>-</a:t>
            </a:r>
            <a:r>
              <a:rPr lang="ru-RU" altLang="ru-RU" sz="1800" b="0">
                <a:solidFill>
                  <a:srgbClr val="0033CC"/>
                </a:solidFill>
                <a:latin typeface="Times New Roman" pitchFamily="18" charset="0"/>
              </a:rPr>
              <a:t>Химическая формула </a:t>
            </a:r>
            <a:r>
              <a:rPr lang="ru-RU" altLang="ru-RU" sz="1800">
                <a:solidFill>
                  <a:srgbClr val="0033CC"/>
                </a:solidFill>
                <a:latin typeface="Times New Roman" pitchFamily="18" charset="0"/>
              </a:rPr>
              <a:t>СН2О2, или НСООН.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33CC"/>
                </a:solidFill>
                <a:latin typeface="Times New Roman" pitchFamily="18" charset="0"/>
              </a:rPr>
              <a:t>-</a:t>
            </a:r>
            <a:r>
              <a:rPr lang="ru-RU" altLang="ru-RU" sz="1800" b="0">
                <a:solidFill>
                  <a:srgbClr val="0033CC"/>
                </a:solidFill>
                <a:latin typeface="Times New Roman" pitchFamily="18" charset="0"/>
              </a:rPr>
              <a:t> Муравьиная кислота открыта в </a:t>
            </a:r>
            <a:r>
              <a:rPr lang="ru-RU" altLang="ru-RU" sz="1800">
                <a:solidFill>
                  <a:srgbClr val="0033CC"/>
                </a:solidFill>
                <a:latin typeface="Times New Roman" pitchFamily="18" charset="0"/>
              </a:rPr>
              <a:t>кислых выделениях рыжих муравьев в 1670 г. </a:t>
            </a:r>
            <a:r>
              <a:rPr lang="ru-RU" altLang="ru-RU" sz="1800" b="0">
                <a:solidFill>
                  <a:srgbClr val="0033CC"/>
                </a:solidFill>
                <a:latin typeface="Times New Roman" pitchFamily="18" charset="0"/>
              </a:rPr>
              <a:t>английским естествоиспытателем </a:t>
            </a:r>
            <a:r>
              <a:rPr lang="ru-RU" altLang="ru-RU" sz="1800">
                <a:solidFill>
                  <a:srgbClr val="0033CC"/>
                </a:solidFill>
                <a:latin typeface="Times New Roman" pitchFamily="18" charset="0"/>
              </a:rPr>
              <a:t>Джоном Реем.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3898" r="33855" b="11765"/>
          <a:stretch>
            <a:fillRect/>
          </a:stretch>
        </p:blipFill>
        <p:spPr bwMode="auto">
          <a:xfrm>
            <a:off x="0" y="327660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хвоя сос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пчела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Прямоугольник 12"/>
          <p:cNvSpPr>
            <a:spLocks noChangeArrowheads="1"/>
          </p:cNvSpPr>
          <p:nvPr/>
        </p:nvSpPr>
        <p:spPr bwMode="auto">
          <a:xfrm>
            <a:off x="6172200" y="2362200"/>
            <a:ext cx="2743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0033CC"/>
                </a:solidFill>
                <a:latin typeface="Times New Roman" pitchFamily="18" charset="0"/>
              </a:rPr>
              <a:t>Муравьиная кислота присутствует также в тончайших волосках крапивы, в пчелином яде, сосновой хвое, в небольших количествах найдена в различных фруктах, тканях, органах, выделениях животных 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1715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96288" cy="685800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rgbClr val="0099FF"/>
            </a:solidFill>
          </a:ln>
        </p:spPr>
        <p:txBody>
          <a:bodyPr/>
          <a:lstStyle/>
          <a:p>
            <a:r>
              <a:rPr lang="ru-RU" altLang="ru-RU" sz="2400" b="1" u="sng" smtClean="0">
                <a:solidFill>
                  <a:srgbClr val="0070C0"/>
                </a:solidFill>
                <a:effectLst/>
              </a:rPr>
              <a:t>Применение </a:t>
            </a:r>
            <a:br>
              <a:rPr lang="ru-RU" altLang="ru-RU" sz="2400" b="1" u="sng" smtClean="0">
                <a:solidFill>
                  <a:srgbClr val="0070C0"/>
                </a:solidFill>
                <a:effectLst/>
              </a:rPr>
            </a:br>
            <a:r>
              <a:rPr lang="ru-RU" altLang="ru-RU" sz="2400" b="1" u="sng" smtClean="0">
                <a:solidFill>
                  <a:srgbClr val="0070C0"/>
                </a:solidFill>
                <a:effectLst/>
              </a:rPr>
              <a:t>муравьиной кислоты</a:t>
            </a:r>
          </a:p>
        </p:txBody>
      </p:sp>
      <p:sp>
        <p:nvSpPr>
          <p:cNvPr id="21507" name="TextBox 15"/>
          <p:cNvSpPr txBox="1">
            <a:spLocks noChangeArrowheads="1"/>
          </p:cNvSpPr>
          <p:nvPr/>
        </p:nvSpPr>
        <p:spPr bwMode="auto">
          <a:xfrm>
            <a:off x="304800" y="762000"/>
            <a:ext cx="6858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 u="sng">
                <a:solidFill>
                  <a:srgbClr val="0033CC"/>
                </a:solidFill>
                <a:latin typeface="Times New Roman" pitchFamily="18" charset="0"/>
              </a:rPr>
              <a:t>Муравьиная кислота</a:t>
            </a:r>
            <a:r>
              <a:rPr lang="ru-RU" altLang="ru-RU" sz="1800" b="0">
                <a:solidFill>
                  <a:srgbClr val="0033CC"/>
                </a:solidFill>
                <a:latin typeface="Times New Roman" pitchFamily="18" charset="0"/>
              </a:rPr>
              <a:t> обладает ярко выраженными </a:t>
            </a:r>
            <a:r>
              <a:rPr lang="ru-RU" altLang="ru-RU" sz="1800" b="0" u="sng">
                <a:solidFill>
                  <a:srgbClr val="0033CC"/>
                </a:solidFill>
                <a:latin typeface="Times New Roman" pitchFamily="18" charset="0"/>
              </a:rPr>
              <a:t>бактерицидными свойствами</a:t>
            </a:r>
            <a:r>
              <a:rPr lang="ru-RU" altLang="ru-RU" sz="1800" b="0">
                <a:solidFill>
                  <a:srgbClr val="0033CC"/>
                </a:solidFill>
                <a:latin typeface="Times New Roman" pitchFamily="18" charset="0"/>
              </a:rPr>
              <a:t>. Поэтому </a:t>
            </a:r>
            <a:r>
              <a:rPr lang="ru-RU" altLang="ru-RU" sz="1800" b="0" u="sng">
                <a:solidFill>
                  <a:srgbClr val="0033CC"/>
                </a:solidFill>
                <a:latin typeface="Times New Roman" pitchFamily="18" charset="0"/>
              </a:rPr>
              <a:t>ее водные растворы используют как: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Times New Roman" pitchFamily="18" charset="0"/>
              </a:rPr>
              <a:t>- </a:t>
            </a: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Пищевой консервант;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Парами дезинфицируют тару для продовольственных товаров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  ( в том числе винные бочки);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В пчеловодстве - эффективное средство от варроатоза – болезни пчел, вызываемой клещами-паразитами 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Консервант при заготовке силоса;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 В медицине слабый водно-спиртовой раствор муравьиной кислоты(муравьиный спирт) используется при ревматических и неврологических болях для растирания;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В органическом синтезе в качестве восстановителя ;</a:t>
            </a:r>
            <a:endParaRPr lang="en-US" altLang="ru-RU" sz="18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-Протрава при крашении тканей;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-В кожевенном производстве – для отмывания извести, используемой при обработке шкур;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-При изготовлении тяжелых жидкостей – водных растворов, обладающих большой плотностью, в которых не тонут даже камни. Такие жидкости нужны геологам для разделения минералов по плотности. Насыщенный раствор формиата таллия НСООТ</a:t>
            </a:r>
            <a:r>
              <a:rPr lang="en-US" altLang="ru-RU" sz="1800" b="0">
                <a:solidFill>
                  <a:srgbClr val="000000"/>
                </a:solidFill>
                <a:latin typeface="Times New Roman" pitchFamily="18" charset="0"/>
              </a:rPr>
              <a:t>l </a:t>
            </a: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в зависимости от температуры может иметь плотность от 3,40г</a:t>
            </a:r>
            <a:r>
              <a:rPr lang="en-US" altLang="ru-RU" sz="1800" b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см³ (при 20°С) до 4,76 г</a:t>
            </a:r>
            <a:r>
              <a:rPr lang="en-US" altLang="ru-RU" sz="1800" b="0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ru-RU" altLang="ru-RU" sz="1800" b="0">
                <a:solidFill>
                  <a:srgbClr val="000000"/>
                </a:solidFill>
                <a:latin typeface="Times New Roman" pitchFamily="18" charset="0"/>
              </a:rPr>
              <a:t>см³( при 90°С)</a:t>
            </a:r>
            <a:r>
              <a:rPr lang="en-US" altLang="ru-RU" sz="1800" b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ru-RU" altLang="ru-RU" sz="18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1508" name="Picture 22" descr="1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91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3" descr="195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33CC33"/>
                </a:solidFill>
              </a:rPr>
              <a:t>Кислородсодержащие органические соединения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1295400" y="2057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3352800" y="2057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5562600" y="2057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7543800" y="20574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2200" y="35052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kumimoji="1" lang="ru-RU" altLang="ru-RU" sz="1800" b="0">
              <a:latin typeface="Times New Roman" pitchFamily="18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752600" y="4038600"/>
            <a:ext cx="163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800" b="0">
              <a:latin typeface="Times New Roman" pitchFamily="18" charset="0"/>
            </a:endParaRP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2438400" y="3657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609600" y="2743200"/>
            <a:ext cx="17526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Спирты</a:t>
            </a:r>
          </a:p>
          <a:p>
            <a:pPr algn="ctr">
              <a:defRPr/>
            </a:pPr>
            <a:r>
              <a:rPr lang="ru-RU" sz="1800" b="0" dirty="0">
                <a:solidFill>
                  <a:srgbClr val="CC00CC"/>
                </a:solidFill>
              </a:rPr>
              <a:t>-одноатомные</a:t>
            </a:r>
          </a:p>
          <a:p>
            <a:pPr algn="ctr">
              <a:defRPr/>
            </a:pPr>
            <a:r>
              <a:rPr lang="ru-RU" sz="1800" b="0" dirty="0">
                <a:solidFill>
                  <a:srgbClr val="0099FF"/>
                </a:solidFill>
              </a:rPr>
              <a:t>-</a:t>
            </a:r>
            <a:r>
              <a:rPr lang="ru-RU" sz="1800" b="0" dirty="0">
                <a:solidFill>
                  <a:srgbClr val="CC00CC"/>
                </a:solidFill>
              </a:rPr>
              <a:t>многоатомные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2514600" y="2743200"/>
            <a:ext cx="19812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Альдегиды </a:t>
            </a:r>
          </a:p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и кетоны</a:t>
            </a:r>
          </a:p>
        </p:txBody>
      </p:sp>
      <p:sp>
        <p:nvSpPr>
          <p:cNvPr id="4109" name="Rectangle 22"/>
          <p:cNvSpPr>
            <a:spLocks noChangeArrowheads="1"/>
          </p:cNvSpPr>
          <p:nvPr/>
        </p:nvSpPr>
        <p:spPr bwMode="auto">
          <a:xfrm>
            <a:off x="381000" y="1600200"/>
            <a:ext cx="82296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0" dirty="0">
                <a:solidFill>
                  <a:srgbClr val="CC00CC"/>
                </a:solidFill>
              </a:rPr>
              <a:t>Кислородсодержащие органические соединения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4572000" y="2743200"/>
            <a:ext cx="22098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Карбоновые</a:t>
            </a:r>
          </a:p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 кислоты</a:t>
            </a:r>
          </a:p>
        </p:txBody>
      </p:sp>
      <p:sp>
        <p:nvSpPr>
          <p:cNvPr id="4111" name="Rectangle 24"/>
          <p:cNvSpPr>
            <a:spLocks noChangeArrowheads="1"/>
          </p:cNvSpPr>
          <p:nvPr/>
        </p:nvSpPr>
        <p:spPr bwMode="auto">
          <a:xfrm>
            <a:off x="6934200" y="2743200"/>
            <a:ext cx="1828800" cy="1295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Эфиры</a:t>
            </a:r>
          </a:p>
          <a:p>
            <a:pPr algn="ctr">
              <a:defRPr/>
            </a:pPr>
            <a:r>
              <a:rPr lang="ru-RU" sz="1800" b="0" dirty="0">
                <a:solidFill>
                  <a:srgbClr val="CC00CC"/>
                </a:solidFill>
              </a:rPr>
              <a:t>-простые</a:t>
            </a:r>
          </a:p>
          <a:p>
            <a:pPr algn="ctr">
              <a:defRPr/>
            </a:pPr>
            <a:r>
              <a:rPr lang="ru-RU" sz="1800" b="0" dirty="0">
                <a:solidFill>
                  <a:srgbClr val="CC00CC"/>
                </a:solidFill>
              </a:rPr>
              <a:t>-сложные</a:t>
            </a:r>
          </a:p>
        </p:txBody>
      </p:sp>
      <p:sp>
        <p:nvSpPr>
          <p:cNvPr id="4121" name="AutoShape 4"/>
          <p:cNvSpPr>
            <a:spLocks noChangeArrowheads="1"/>
          </p:cNvSpPr>
          <p:nvPr/>
        </p:nvSpPr>
        <p:spPr bwMode="auto">
          <a:xfrm>
            <a:off x="4419600" y="41148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4953000"/>
            <a:ext cx="25146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0" u="sng" dirty="0">
                <a:solidFill>
                  <a:srgbClr val="CC00CC"/>
                </a:solidFill>
              </a:rPr>
              <a:t>Углеводы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6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83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b="0" u="sng">
              <a:latin typeface="Algerian" pitchFamily="82" charset="0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96288" cy="1752600"/>
          </a:xfrm>
          <a:solidFill>
            <a:schemeClr val="accent2"/>
          </a:solidFill>
          <a:ln>
            <a:solidFill>
              <a:srgbClr val="0000FF"/>
            </a:solidFill>
          </a:ln>
        </p:spPr>
        <p:txBody>
          <a:bodyPr/>
          <a:lstStyle/>
          <a:p>
            <a:pPr algn="l"/>
            <a:r>
              <a:rPr lang="ru-RU" altLang="ru-RU" sz="2000" b="1" i="1" smtClean="0">
                <a:solidFill>
                  <a:srgbClr val="CC0000"/>
                </a:solidFill>
                <a:effectLst/>
                <a:latin typeface="Times New Roman" pitchFamily="18" charset="0"/>
              </a:rPr>
              <a:t>Вопрос</a:t>
            </a:r>
            <a:r>
              <a:rPr lang="ru-RU" altLang="ru-RU" sz="2000" i="1" smtClean="0">
                <a:solidFill>
                  <a:srgbClr val="CC0000"/>
                </a:solidFill>
                <a:effectLst/>
                <a:latin typeface="Times New Roman" pitchFamily="18" charset="0"/>
              </a:rPr>
              <a:t>:</a:t>
            </a:r>
            <a:r>
              <a:rPr lang="ru-RU" altLang="ru-RU" sz="2000" smtClean="0">
                <a:solidFill>
                  <a:srgbClr val="008000"/>
                </a:solidFill>
                <a:effectLst/>
                <a:latin typeface="Times New Roman" pitchFamily="18" charset="0"/>
              </a:rPr>
              <a:t> </a:t>
            </a:r>
            <a:br>
              <a:rPr lang="ru-RU" altLang="ru-RU" sz="2000" smtClean="0">
                <a:solidFill>
                  <a:srgbClr val="008000"/>
                </a:solidFill>
                <a:effectLst/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33CC"/>
                </a:solidFill>
                <a:effectLst/>
                <a:latin typeface="Times New Roman" pitchFamily="18" charset="0"/>
              </a:rPr>
              <a:t>Почему нельзя смачивать водой место муравьиного укуса или ожога крапивой?</a:t>
            </a:r>
            <a:r>
              <a:rPr lang="ru-RU" altLang="ru-RU" sz="2000" smtClean="0">
                <a:solidFill>
                  <a:srgbClr val="0033CC"/>
                </a:solidFill>
                <a:effectLst/>
                <a:latin typeface="Times New Roman" pitchFamily="18" charset="0"/>
              </a:rPr>
              <a:t> Это приводит только к усилению болевых ощущений. </a:t>
            </a:r>
            <a:br>
              <a:rPr lang="ru-RU" altLang="ru-RU" sz="2000" smtClean="0">
                <a:solidFill>
                  <a:srgbClr val="0033CC"/>
                </a:solidFill>
                <a:effectLst/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33CC"/>
                </a:solidFill>
                <a:effectLst/>
                <a:latin typeface="Times New Roman" pitchFamily="18" charset="0"/>
              </a:rPr>
              <a:t>Почему боль утихает, если пораненное место смочить нашатырным спиртом? </a:t>
            </a:r>
            <a:br>
              <a:rPr lang="ru-RU" altLang="ru-RU" sz="2000" b="1" smtClean="0">
                <a:solidFill>
                  <a:srgbClr val="0033CC"/>
                </a:solidFill>
                <a:effectLst/>
                <a:latin typeface="Times New Roman" pitchFamily="18" charset="0"/>
              </a:rPr>
            </a:br>
            <a:r>
              <a:rPr lang="ru-RU" altLang="ru-RU" sz="2000" b="1" smtClean="0">
                <a:solidFill>
                  <a:srgbClr val="0033CC"/>
                </a:solidFill>
                <a:effectLst/>
                <a:latin typeface="Times New Roman" pitchFamily="18" charset="0"/>
              </a:rPr>
              <a:t>Что ещё можно использовать в данном случае?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8458200" cy="1930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При растворении муравьиной кислоты в воде происходит процесс электролитической диссоциации: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НСООН                  НСОО   +     Н</a:t>
            </a:r>
            <a:endParaRPr lang="en-US" altLang="ru-RU" sz="20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 В результате кислотность среды повышается, и процесс разъедания кожи усиливается. 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1447800" y="3200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 flipH="1">
            <a:off x="1371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447800" y="31242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0" u="sng">
              <a:latin typeface="Algerian" pitchFamily="82" charset="0"/>
            </a:endParaRP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3200400" y="3124200"/>
            <a:ext cx="152400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>
            <a:off x="4191000" y="3124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16"/>
          <p:cNvSpPr>
            <a:spLocks noChangeShapeType="1"/>
          </p:cNvSpPr>
          <p:nvPr/>
        </p:nvSpPr>
        <p:spPr bwMode="auto">
          <a:xfrm>
            <a:off x="4267200" y="3048000"/>
            <a:ext cx="0" cy="15240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28600" y="4495800"/>
            <a:ext cx="8458200" cy="2387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Чтобы боль утихла, нужно нейтрализовать кислоту, для чего необходимо использовать растворы, обладающие щелочной реакцией, н-р, раствор нашатырного спирта.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НСООН  +  </a:t>
            </a:r>
            <a:r>
              <a:rPr lang="en-US" altLang="ru-RU" sz="2000">
                <a:solidFill>
                  <a:srgbClr val="0000FF"/>
                </a:solidFill>
                <a:latin typeface="Arial" charset="0"/>
              </a:rPr>
              <a:t>N</a:t>
            </a: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Н4ОН             НСОО</a:t>
            </a:r>
            <a:r>
              <a:rPr lang="en-US" altLang="ru-RU" sz="2000">
                <a:solidFill>
                  <a:srgbClr val="0000FF"/>
                </a:solidFill>
                <a:latin typeface="Arial" charset="0"/>
              </a:rPr>
              <a:t>NH4   +    </a:t>
            </a: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Н2О    или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НСООН  +  </a:t>
            </a:r>
            <a:r>
              <a:rPr lang="en-US" altLang="ru-RU" sz="2000">
                <a:solidFill>
                  <a:srgbClr val="0000FF"/>
                </a:solidFill>
                <a:latin typeface="Arial" charset="0"/>
              </a:rPr>
              <a:t>NaHCO3                 </a:t>
            </a: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НСОО</a:t>
            </a:r>
            <a:r>
              <a:rPr lang="en-US" altLang="ru-RU" sz="2000">
                <a:solidFill>
                  <a:srgbClr val="0000FF"/>
                </a:solidFill>
                <a:latin typeface="Arial" charset="0"/>
              </a:rPr>
              <a:t>Na    +   CO2   +  H2O</a:t>
            </a:r>
            <a:endParaRPr lang="ru-RU" altLang="ru-RU" sz="200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2540" name="Line 18"/>
          <p:cNvSpPr>
            <a:spLocks noChangeShapeType="1"/>
          </p:cNvSpPr>
          <p:nvPr/>
        </p:nvSpPr>
        <p:spPr bwMode="auto">
          <a:xfrm>
            <a:off x="27432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Line 19"/>
          <p:cNvSpPr>
            <a:spLocks noChangeShapeType="1"/>
          </p:cNvSpPr>
          <p:nvPr/>
        </p:nvSpPr>
        <p:spPr bwMode="auto">
          <a:xfrm>
            <a:off x="29718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20"/>
          <p:cNvSpPr>
            <a:spLocks noChangeShapeType="1"/>
          </p:cNvSpPr>
          <p:nvPr/>
        </p:nvSpPr>
        <p:spPr bwMode="auto">
          <a:xfrm flipV="1">
            <a:off x="6248400" y="6096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34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8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295400" y="0"/>
            <a:ext cx="678180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altLang="ru-RU" sz="2400">
                <a:solidFill>
                  <a:srgbClr val="0000FF"/>
                </a:solidFill>
                <a:latin typeface="Arial" charset="0"/>
              </a:rPr>
              <a:t>Уксусная кислота    (этановая кислота)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0" y="533400"/>
            <a:ext cx="6781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– первая кислота, полученная и использованная человеком.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«Родилась» более 4 тыс.лет назад в Древнем Египте.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рубеже Х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вв.в России ее называли «кислая влажность».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Впервые получили при скисании вина.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Латинское название – 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Acetum acidum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отсюда название солей – ацетаты.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Ледяная уксусная кислота при температуре ниже 16,8 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твердеет и становится похожей на лед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Уксусная эссенция - 70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-раствор кислоты.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Столовый уксус - 6 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9</a:t>
            </a:r>
            <a:r>
              <a:rPr lang="en-US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-й раствор кислоты.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4927600"/>
            <a:ext cx="7315200" cy="193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CC33"/>
                </a:solidFill>
                <a:latin typeface="Times New Roman" pitchFamily="18" charset="0"/>
              </a:rPr>
              <a:t>Уксусная кислота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latin typeface="Times New Roman" pitchFamily="18" charset="0"/>
              </a:rPr>
              <a:t>- содержится в выделениях животных (моче, желчи, испражнениях), в растениях (в частности ,в зеленых листьях) , в кислом молоке и сыре;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latin typeface="Times New Roman" pitchFamily="18" charset="0"/>
              </a:rPr>
              <a:t>- образуется при брожении, гниении, скисании вина и пива, при окислении многих органических веществ;</a:t>
            </a:r>
          </a:p>
        </p:txBody>
      </p:sp>
      <p:pic>
        <p:nvPicPr>
          <p:cNvPr id="23557" name="Picture 5" descr="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9812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у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2438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8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43888" cy="506413"/>
          </a:xfrm>
          <a:blipFill>
            <a:blip r:embed="rId2" cstate="email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Применение уксусной кислоты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9144000" cy="5953125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0">
                <a:solidFill>
                  <a:srgbClr val="006699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</a:rPr>
              <a:t>Водные растворы уксусной кислоты широко используются в пищевой промышленности (пищевая добавка 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E- 260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</a:rPr>
              <a:t>) и бытовой кулинарии, а также в консервировании;</a:t>
            </a:r>
          </a:p>
          <a:p>
            <a:pPr>
              <a:defRPr/>
            </a:pP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при производстве:</a:t>
            </a:r>
          </a:p>
          <a:p>
            <a:pPr>
              <a:buFontTx/>
              <a:buChar char="-"/>
              <a:defRPr/>
            </a:pP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лекарств, н-р, аспирина; </a:t>
            </a:r>
          </a:p>
          <a:p>
            <a:pPr>
              <a:buFontTx/>
              <a:buChar char="-"/>
              <a:defRPr/>
            </a:pP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искусственных волокон, н-р, ацетатного шелка;</a:t>
            </a:r>
          </a:p>
          <a:p>
            <a:pPr>
              <a:buFontTx/>
              <a:buChar char="-"/>
              <a:defRPr/>
            </a:pP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красителей-индиго, негорючей кинопленки, органического стекла;</a:t>
            </a:r>
          </a:p>
          <a:p>
            <a:pPr>
              <a:buFontTx/>
              <a:buChar char="-"/>
              <a:defRPr/>
            </a:pP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растворителей лаков;</a:t>
            </a:r>
          </a:p>
          <a:p>
            <a:pPr>
              <a:buFontTx/>
              <a:buChar char="-"/>
              <a:defRPr/>
            </a:pP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химических средств защиты растений , </a:t>
            </a:r>
          </a:p>
          <a:p>
            <a:pPr>
              <a:defRPr/>
            </a:pP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стимуляторов роста растений;</a:t>
            </a:r>
          </a:p>
          <a:p>
            <a:pPr>
              <a:buFontTx/>
              <a:buChar char="-"/>
              <a:defRPr/>
            </a:pP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Ацетат натрия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СН3СОО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N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  применяется в качестве консерванта крови, предназначенной для переливания;</a:t>
            </a:r>
          </a:p>
          <a:p>
            <a:pPr>
              <a:buFontTx/>
              <a:buChar char="-"/>
              <a:defRPr/>
            </a:pP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Ацетат калия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СН3СООК – как мочегонное средство;</a:t>
            </a:r>
          </a:p>
          <a:p>
            <a:pPr>
              <a:buFontTx/>
              <a:buChar char="-"/>
              <a:defRPr/>
            </a:pP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Ацетат свинца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(СН3СОО)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Pb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 для определения сахара в моче;</a:t>
            </a:r>
          </a:p>
          <a:p>
            <a:pPr>
              <a:defRPr/>
            </a:pP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Ацетаты железа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III) (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СН3СОО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)3Fe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</a:t>
            </a: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алюминия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(СН3СОО)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3Al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хрома (</a:t>
            </a:r>
            <a:r>
              <a:rPr lang="en-US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III)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(СН3СОО)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используют в текстильной промышленности для протравного крашения;</a:t>
            </a:r>
          </a:p>
          <a:p>
            <a:pPr>
              <a:buFontTx/>
              <a:buChar char="-"/>
              <a:defRPr/>
            </a:pPr>
            <a:r>
              <a:rPr lang="ru-RU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Ацетат меди (</a:t>
            </a:r>
            <a:r>
              <a:rPr lang="en-US" sz="2000" b="0" u="sng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II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(СН3СОО)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</a:t>
            </a:r>
            <a:r>
              <a:rPr lang="en-US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 </a:t>
            </a:r>
            <a:r>
              <a:rPr lang="ru-RU" sz="20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входит в состав препарата для борьбы с вредителями растений, так называемой парижской зелени;</a:t>
            </a:r>
          </a:p>
        </p:txBody>
      </p:sp>
    </p:spTree>
    <p:extLst>
      <p:ext uri="{BB962C8B-B14F-4D97-AF65-F5344CB8AC3E}">
        <p14:creationId xmlns:p14="http://schemas.microsoft.com/office/powerpoint/2010/main" val="33711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609600"/>
          </a:xfrm>
          <a:solidFill>
            <a:schemeClr val="accent2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altLang="ru-RU" sz="2400" b="1" smtClean="0">
                <a:solidFill>
                  <a:srgbClr val="0000FF"/>
                </a:solidFill>
                <a:effectLst/>
              </a:rPr>
              <a:t>Применение уксусной кислоты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685800"/>
            <a:ext cx="4267200" cy="2330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altLang="ru-RU" sz="1800" b="0">
                <a:solidFill>
                  <a:srgbClr val="000000"/>
                </a:solidFill>
                <a:latin typeface="Arial" charset="0"/>
              </a:rPr>
              <a:t>Известно применение спиртового уксуса в косметологии. А именно для придания мягкости и блеска волосам после химической завивки и перманентной окраски. Для этого волосы рекомендуется ополаскивать теплой водой с добавлением спиртового уксуса (на 1 литр воды - 3-4 ложки уксуса).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800600" y="762000"/>
            <a:ext cx="4038600" cy="20240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Arial" charset="0"/>
              </a:rPr>
              <a:t>В народной медицине уксус используется как неспецифическое жаропонижающее средство.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Arial" charset="0"/>
              </a:rPr>
              <a:t>при головных болях методом примочек.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  <a:latin typeface="Arial" charset="0"/>
              </a:rPr>
              <a:t>при укусах насекомых посредством компрессов.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638800" y="5943600"/>
            <a:ext cx="35052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>
                <a:solidFill>
                  <a:srgbClr val="000000"/>
                </a:solidFill>
                <a:latin typeface="Arial" charset="0"/>
              </a:rPr>
              <a:t>незаменима  в производстве парфюмерных продуктов</a:t>
            </a:r>
          </a:p>
        </p:txBody>
      </p:sp>
      <p:pic>
        <p:nvPicPr>
          <p:cNvPr id="25606" name="Picture 6" descr="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58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0" y="3352800"/>
            <a:ext cx="5334000" cy="32099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00FF"/>
                </a:solidFill>
                <a:latin typeface="Times New Roman" pitchFamily="18" charset="0"/>
              </a:rPr>
              <a:t>Знаете ли вы , что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70C0"/>
                </a:solidFill>
                <a:latin typeface="Times New Roman" pitchFamily="18" charset="0"/>
              </a:rPr>
              <a:t>-</a:t>
            </a:r>
            <a:r>
              <a:rPr lang="ru-RU" altLang="ru-RU" sz="2000">
                <a:solidFill>
                  <a:srgbClr val="0033CC"/>
                </a:solidFill>
                <a:latin typeface="Times New Roman" pitchFamily="18" charset="0"/>
              </a:rPr>
              <a:t>Если потребуется отвинтить ржавую гайку, то рекомендуется вечером положить на нее тряпку, смоченную в уксусной кислоте</a:t>
            </a:r>
            <a:r>
              <a:rPr lang="en-US" altLang="ru-RU" sz="2000">
                <a:solidFill>
                  <a:srgbClr val="0033CC"/>
                </a:solidFill>
                <a:latin typeface="Times New Roman" pitchFamily="18" charset="0"/>
              </a:rPr>
              <a:t>? </a:t>
            </a:r>
            <a:r>
              <a:rPr lang="ru-RU" altLang="ru-RU" sz="2000">
                <a:solidFill>
                  <a:srgbClr val="0033CC"/>
                </a:solidFill>
                <a:latin typeface="Times New Roman" pitchFamily="18" charset="0"/>
              </a:rPr>
              <a:t>Утром отвинтить эту гайку будет значительно легче.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33CC"/>
                </a:solidFill>
                <a:latin typeface="Times New Roman" pitchFamily="18" charset="0"/>
              </a:rPr>
              <a:t>- В течении суток в организме образуется 400г уксусной кислоты</a:t>
            </a:r>
            <a:r>
              <a:rPr lang="en-US" altLang="ru-RU" sz="2000">
                <a:solidFill>
                  <a:srgbClr val="0033CC"/>
                </a:solidFill>
                <a:latin typeface="Times New Roman" pitchFamily="18" charset="0"/>
              </a:rPr>
              <a:t>? </a:t>
            </a:r>
            <a:r>
              <a:rPr lang="ru-RU" altLang="ru-RU" sz="2000">
                <a:solidFill>
                  <a:srgbClr val="0033CC"/>
                </a:solidFill>
                <a:latin typeface="Times New Roman" pitchFamily="18" charset="0"/>
              </a:rPr>
              <a:t>Этого хватило бы для изготовления 8 л обычного уксуса</a:t>
            </a:r>
          </a:p>
        </p:txBody>
      </p:sp>
    </p:spTree>
    <p:extLst>
      <p:ext uri="{BB962C8B-B14F-4D97-AF65-F5344CB8AC3E}">
        <p14:creationId xmlns:p14="http://schemas.microsoft.com/office/powerpoint/2010/main" val="22988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43400" y="0"/>
            <a:ext cx="2974975" cy="800100"/>
            <a:chOff x="6381" y="1439"/>
            <a:chExt cx="4683" cy="1260"/>
          </a:xfrm>
        </p:grpSpPr>
        <p:pic>
          <p:nvPicPr>
            <p:cNvPr id="26702" name="Picture 6" descr="G01000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" y="1619"/>
              <a:ext cx="1440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3" name="Rectangle 7"/>
            <p:cNvSpPr>
              <a:spLocks noChangeArrowheads="1"/>
            </p:cNvSpPr>
            <p:nvPr/>
          </p:nvSpPr>
          <p:spPr bwMode="auto">
            <a:xfrm>
              <a:off x="7461" y="1439"/>
              <a:ext cx="3603" cy="126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Лимонная кислота</a:t>
              </a:r>
              <a:endParaRPr lang="en-US" altLang="ru-RU" sz="1100" u="sng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                          COOH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HOOC – CH</a:t>
              </a:r>
              <a:r>
                <a:rPr lang="en-US" altLang="ru-RU" sz="1100" baseline="-25000">
                  <a:latin typeface="Times New Roman" pitchFamily="18" charset="0"/>
                </a:rPr>
                <a:t>2</a:t>
              </a:r>
              <a:r>
                <a:rPr lang="en-US" altLang="ru-RU" sz="1100">
                  <a:latin typeface="Times New Roman" pitchFamily="18" charset="0"/>
                </a:rPr>
                <a:t> – C – CH</a:t>
              </a:r>
              <a:r>
                <a:rPr lang="en-US" altLang="ru-RU" sz="1100" baseline="-25000">
                  <a:latin typeface="Times New Roman" pitchFamily="18" charset="0"/>
                </a:rPr>
                <a:t>2</a:t>
              </a:r>
              <a:r>
                <a:rPr lang="en-US" altLang="ru-RU" sz="1100">
                  <a:latin typeface="Times New Roman" pitchFamily="18" charset="0"/>
                </a:rPr>
                <a:t> – COOH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                            OH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19600" y="685800"/>
            <a:ext cx="2514600" cy="800100"/>
            <a:chOff x="1881" y="4319"/>
            <a:chExt cx="3960" cy="1260"/>
          </a:xfrm>
        </p:grpSpPr>
        <p:pic>
          <p:nvPicPr>
            <p:cNvPr id="26700" name="Picture 9" descr="G01000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4319"/>
              <a:ext cx="1434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01" name="Rectangle 10"/>
            <p:cNvSpPr>
              <a:spLocks noChangeArrowheads="1"/>
            </p:cNvSpPr>
            <p:nvPr/>
          </p:nvSpPr>
          <p:spPr bwMode="auto">
            <a:xfrm>
              <a:off x="2961" y="4859"/>
              <a:ext cx="288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Щавелевая кислота</a:t>
              </a:r>
              <a:endParaRPr lang="en-US" altLang="ru-RU" sz="1100" u="sng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HOOC –– COOH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524000" y="1143000"/>
            <a:ext cx="2514600" cy="571500"/>
            <a:chOff x="6741" y="5579"/>
            <a:chExt cx="3960" cy="900"/>
          </a:xfrm>
        </p:grpSpPr>
        <p:pic>
          <p:nvPicPr>
            <p:cNvPr id="26698" name="Picture 12" descr="AN04196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1" y="5579"/>
              <a:ext cx="1546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99" name="Rectangle 13"/>
            <p:cNvSpPr>
              <a:spLocks noChangeArrowheads="1"/>
            </p:cNvSpPr>
            <p:nvPr/>
          </p:nvSpPr>
          <p:spPr bwMode="auto">
            <a:xfrm>
              <a:off x="8181" y="5759"/>
              <a:ext cx="252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Муравьиная кислота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Н –– </a:t>
              </a:r>
              <a:r>
                <a:rPr lang="en-US" altLang="ru-RU" sz="1100">
                  <a:latin typeface="Times New Roman" pitchFamily="18" charset="0"/>
                </a:rPr>
                <a:t>COOH</a:t>
              </a:r>
              <a:endParaRPr lang="ru-RU" altLang="ru-RU" sz="11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                 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572000" y="1524000"/>
            <a:ext cx="2171700" cy="1347788"/>
            <a:chOff x="2961" y="2816"/>
            <a:chExt cx="3420" cy="2123"/>
          </a:xfrm>
        </p:grpSpPr>
        <p:grpSp>
          <p:nvGrpSpPr>
            <p:cNvPr id="26676" name="Group 15"/>
            <p:cNvGrpSpPr>
              <a:grpSpLocks noChangeAspect="1"/>
            </p:cNvGrpSpPr>
            <p:nvPr/>
          </p:nvGrpSpPr>
          <p:grpSpPr bwMode="auto">
            <a:xfrm>
              <a:off x="4941" y="3959"/>
              <a:ext cx="1440" cy="980"/>
              <a:chOff x="1055" y="339"/>
              <a:chExt cx="5293" cy="3563"/>
            </a:xfrm>
          </p:grpSpPr>
          <p:sp>
            <p:nvSpPr>
              <p:cNvPr id="26686" name="AutoShape 16"/>
              <p:cNvSpPr>
                <a:spLocks noChangeAspect="1" noChangeArrowheads="1"/>
              </p:cNvSpPr>
              <p:nvPr/>
            </p:nvSpPr>
            <p:spPr bwMode="auto">
              <a:xfrm>
                <a:off x="1055" y="339"/>
                <a:ext cx="5293" cy="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0">
                  <a:latin typeface="Arial" charset="0"/>
                </a:endParaRPr>
              </a:p>
            </p:txBody>
          </p:sp>
          <p:sp>
            <p:nvSpPr>
              <p:cNvPr id="26687" name="Freeform 17"/>
              <p:cNvSpPr>
                <a:spLocks/>
              </p:cNvSpPr>
              <p:nvPr/>
            </p:nvSpPr>
            <p:spPr bwMode="auto">
              <a:xfrm>
                <a:off x="1112" y="339"/>
                <a:ext cx="5006" cy="3414"/>
              </a:xfrm>
              <a:custGeom>
                <a:avLst/>
                <a:gdLst>
                  <a:gd name="T0" fmla="*/ 4156 w 5006"/>
                  <a:gd name="T1" fmla="*/ 233 h 3414"/>
                  <a:gd name="T2" fmla="*/ 4246 w 5006"/>
                  <a:gd name="T3" fmla="*/ 264 h 3414"/>
                  <a:gd name="T4" fmla="*/ 4330 w 5006"/>
                  <a:gd name="T5" fmla="*/ 306 h 3414"/>
                  <a:gd name="T6" fmla="*/ 4418 w 5006"/>
                  <a:gd name="T7" fmla="*/ 342 h 3414"/>
                  <a:gd name="T8" fmla="*/ 4628 w 5006"/>
                  <a:gd name="T9" fmla="*/ 490 h 3414"/>
                  <a:gd name="T10" fmla="*/ 4837 w 5006"/>
                  <a:gd name="T11" fmla="*/ 790 h 3414"/>
                  <a:gd name="T12" fmla="*/ 4938 w 5006"/>
                  <a:gd name="T13" fmla="*/ 1139 h 3414"/>
                  <a:gd name="T14" fmla="*/ 4984 w 5006"/>
                  <a:gd name="T15" fmla="*/ 1522 h 3414"/>
                  <a:gd name="T16" fmla="*/ 4996 w 5006"/>
                  <a:gd name="T17" fmla="*/ 1759 h 3414"/>
                  <a:gd name="T18" fmla="*/ 4965 w 5006"/>
                  <a:gd name="T19" fmla="*/ 1837 h 3414"/>
                  <a:gd name="T20" fmla="*/ 4929 w 5006"/>
                  <a:gd name="T21" fmla="*/ 1919 h 3414"/>
                  <a:gd name="T22" fmla="*/ 4897 w 5006"/>
                  <a:gd name="T23" fmla="*/ 2004 h 3414"/>
                  <a:gd name="T24" fmla="*/ 4868 w 5006"/>
                  <a:gd name="T25" fmla="*/ 2060 h 3414"/>
                  <a:gd name="T26" fmla="*/ 4839 w 5006"/>
                  <a:gd name="T27" fmla="*/ 2091 h 3414"/>
                  <a:gd name="T28" fmla="*/ 4827 w 5006"/>
                  <a:gd name="T29" fmla="*/ 2133 h 3414"/>
                  <a:gd name="T30" fmla="*/ 4815 w 5006"/>
                  <a:gd name="T31" fmla="*/ 2171 h 3414"/>
                  <a:gd name="T32" fmla="*/ 4711 w 5006"/>
                  <a:gd name="T33" fmla="*/ 2297 h 3414"/>
                  <a:gd name="T34" fmla="*/ 4500 w 5006"/>
                  <a:gd name="T35" fmla="*/ 2498 h 3414"/>
                  <a:gd name="T36" fmla="*/ 4267 w 5006"/>
                  <a:gd name="T37" fmla="*/ 2675 h 3414"/>
                  <a:gd name="T38" fmla="*/ 4030 w 5006"/>
                  <a:gd name="T39" fmla="*/ 2830 h 3414"/>
                  <a:gd name="T40" fmla="*/ 3892 w 5006"/>
                  <a:gd name="T41" fmla="*/ 2925 h 3414"/>
                  <a:gd name="T42" fmla="*/ 3841 w 5006"/>
                  <a:gd name="T43" fmla="*/ 2961 h 3414"/>
                  <a:gd name="T44" fmla="*/ 3778 w 5006"/>
                  <a:gd name="T45" fmla="*/ 2983 h 3414"/>
                  <a:gd name="T46" fmla="*/ 3715 w 5006"/>
                  <a:gd name="T47" fmla="*/ 3000 h 3414"/>
                  <a:gd name="T48" fmla="*/ 3471 w 5006"/>
                  <a:gd name="T49" fmla="*/ 3119 h 3414"/>
                  <a:gd name="T50" fmla="*/ 3015 w 5006"/>
                  <a:gd name="T51" fmla="*/ 3281 h 3414"/>
                  <a:gd name="T52" fmla="*/ 2533 w 5006"/>
                  <a:gd name="T53" fmla="*/ 3380 h 3414"/>
                  <a:gd name="T54" fmla="*/ 2032 w 5006"/>
                  <a:gd name="T55" fmla="*/ 3414 h 3414"/>
                  <a:gd name="T56" fmla="*/ 1526 w 5006"/>
                  <a:gd name="T57" fmla="*/ 3356 h 3414"/>
                  <a:gd name="T58" fmla="*/ 1007 w 5006"/>
                  <a:gd name="T59" fmla="*/ 3216 h 3414"/>
                  <a:gd name="T60" fmla="*/ 530 w 5006"/>
                  <a:gd name="T61" fmla="*/ 2983 h 3414"/>
                  <a:gd name="T62" fmla="*/ 179 w 5006"/>
                  <a:gd name="T63" fmla="*/ 2605 h 3414"/>
                  <a:gd name="T64" fmla="*/ 41 w 5006"/>
                  <a:gd name="T65" fmla="*/ 2217 h 3414"/>
                  <a:gd name="T66" fmla="*/ 0 w 5006"/>
                  <a:gd name="T67" fmla="*/ 1951 h 3414"/>
                  <a:gd name="T68" fmla="*/ 19 w 5006"/>
                  <a:gd name="T69" fmla="*/ 1687 h 3414"/>
                  <a:gd name="T70" fmla="*/ 140 w 5006"/>
                  <a:gd name="T71" fmla="*/ 1452 h 3414"/>
                  <a:gd name="T72" fmla="*/ 261 w 5006"/>
                  <a:gd name="T73" fmla="*/ 1326 h 3414"/>
                  <a:gd name="T74" fmla="*/ 310 w 5006"/>
                  <a:gd name="T75" fmla="*/ 1277 h 3414"/>
                  <a:gd name="T76" fmla="*/ 365 w 5006"/>
                  <a:gd name="T77" fmla="*/ 1234 h 3414"/>
                  <a:gd name="T78" fmla="*/ 419 w 5006"/>
                  <a:gd name="T79" fmla="*/ 1190 h 3414"/>
                  <a:gd name="T80" fmla="*/ 518 w 5006"/>
                  <a:gd name="T81" fmla="*/ 1098 h 3414"/>
                  <a:gd name="T82" fmla="*/ 675 w 5006"/>
                  <a:gd name="T83" fmla="*/ 972 h 3414"/>
                  <a:gd name="T84" fmla="*/ 833 w 5006"/>
                  <a:gd name="T85" fmla="*/ 860 h 3414"/>
                  <a:gd name="T86" fmla="*/ 990 w 5006"/>
                  <a:gd name="T87" fmla="*/ 747 h 3414"/>
                  <a:gd name="T88" fmla="*/ 1116 w 5006"/>
                  <a:gd name="T89" fmla="*/ 667 h 3414"/>
                  <a:gd name="T90" fmla="*/ 1216 w 5006"/>
                  <a:gd name="T91" fmla="*/ 621 h 3414"/>
                  <a:gd name="T92" fmla="*/ 1312 w 5006"/>
                  <a:gd name="T93" fmla="*/ 570 h 3414"/>
                  <a:gd name="T94" fmla="*/ 1412 w 5006"/>
                  <a:gd name="T95" fmla="*/ 528 h 3414"/>
                  <a:gd name="T96" fmla="*/ 1758 w 5006"/>
                  <a:gd name="T97" fmla="*/ 356 h 3414"/>
                  <a:gd name="T98" fmla="*/ 2402 w 5006"/>
                  <a:gd name="T99" fmla="*/ 107 h 3414"/>
                  <a:gd name="T100" fmla="*/ 3093 w 5006"/>
                  <a:gd name="T101" fmla="*/ 0 h 3414"/>
                  <a:gd name="T102" fmla="*/ 3781 w 5006"/>
                  <a:gd name="T103" fmla="*/ 85 h 34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06"/>
                  <a:gd name="T157" fmla="*/ 0 h 3414"/>
                  <a:gd name="T158" fmla="*/ 5006 w 5006"/>
                  <a:gd name="T159" fmla="*/ 3414 h 34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06" h="3414">
                    <a:moveTo>
                      <a:pt x="4112" y="221"/>
                    </a:moveTo>
                    <a:lnTo>
                      <a:pt x="4156" y="233"/>
                    </a:lnTo>
                    <a:lnTo>
                      <a:pt x="4202" y="247"/>
                    </a:lnTo>
                    <a:lnTo>
                      <a:pt x="4246" y="264"/>
                    </a:lnTo>
                    <a:lnTo>
                      <a:pt x="4289" y="286"/>
                    </a:lnTo>
                    <a:lnTo>
                      <a:pt x="4330" y="306"/>
                    </a:lnTo>
                    <a:lnTo>
                      <a:pt x="4374" y="325"/>
                    </a:lnTo>
                    <a:lnTo>
                      <a:pt x="4418" y="342"/>
                    </a:lnTo>
                    <a:lnTo>
                      <a:pt x="4466" y="361"/>
                    </a:lnTo>
                    <a:lnTo>
                      <a:pt x="4628" y="490"/>
                    </a:lnTo>
                    <a:lnTo>
                      <a:pt x="4749" y="635"/>
                    </a:lnTo>
                    <a:lnTo>
                      <a:pt x="4837" y="790"/>
                    </a:lnTo>
                    <a:lnTo>
                      <a:pt x="4900" y="962"/>
                    </a:lnTo>
                    <a:lnTo>
                      <a:pt x="4938" y="1139"/>
                    </a:lnTo>
                    <a:lnTo>
                      <a:pt x="4965" y="1328"/>
                    </a:lnTo>
                    <a:lnTo>
                      <a:pt x="4984" y="1522"/>
                    </a:lnTo>
                    <a:lnTo>
                      <a:pt x="5006" y="1723"/>
                    </a:lnTo>
                    <a:lnTo>
                      <a:pt x="4996" y="1759"/>
                    </a:lnTo>
                    <a:lnTo>
                      <a:pt x="4982" y="1798"/>
                    </a:lnTo>
                    <a:lnTo>
                      <a:pt x="4965" y="1837"/>
                    </a:lnTo>
                    <a:lnTo>
                      <a:pt x="4948" y="1881"/>
                    </a:lnTo>
                    <a:lnTo>
                      <a:pt x="4929" y="1919"/>
                    </a:lnTo>
                    <a:lnTo>
                      <a:pt x="4912" y="1963"/>
                    </a:lnTo>
                    <a:lnTo>
                      <a:pt x="4897" y="2004"/>
                    </a:lnTo>
                    <a:lnTo>
                      <a:pt x="4892" y="2048"/>
                    </a:lnTo>
                    <a:lnTo>
                      <a:pt x="4868" y="2060"/>
                    </a:lnTo>
                    <a:lnTo>
                      <a:pt x="4851" y="2074"/>
                    </a:lnTo>
                    <a:lnTo>
                      <a:pt x="4839" y="2091"/>
                    </a:lnTo>
                    <a:lnTo>
                      <a:pt x="4834" y="2113"/>
                    </a:lnTo>
                    <a:lnTo>
                      <a:pt x="4827" y="2133"/>
                    </a:lnTo>
                    <a:lnTo>
                      <a:pt x="4822" y="2152"/>
                    </a:lnTo>
                    <a:lnTo>
                      <a:pt x="4815" y="2171"/>
                    </a:lnTo>
                    <a:lnTo>
                      <a:pt x="4808" y="2191"/>
                    </a:lnTo>
                    <a:lnTo>
                      <a:pt x="4711" y="2297"/>
                    </a:lnTo>
                    <a:lnTo>
                      <a:pt x="4609" y="2401"/>
                    </a:lnTo>
                    <a:lnTo>
                      <a:pt x="4500" y="2498"/>
                    </a:lnTo>
                    <a:lnTo>
                      <a:pt x="4386" y="2590"/>
                    </a:lnTo>
                    <a:lnTo>
                      <a:pt x="4267" y="2675"/>
                    </a:lnTo>
                    <a:lnTo>
                      <a:pt x="4149" y="2755"/>
                    </a:lnTo>
                    <a:lnTo>
                      <a:pt x="4030" y="2830"/>
                    </a:lnTo>
                    <a:lnTo>
                      <a:pt x="3914" y="2898"/>
                    </a:lnTo>
                    <a:lnTo>
                      <a:pt x="3892" y="2925"/>
                    </a:lnTo>
                    <a:lnTo>
                      <a:pt x="3870" y="2947"/>
                    </a:lnTo>
                    <a:lnTo>
                      <a:pt x="3841" y="2961"/>
                    </a:lnTo>
                    <a:lnTo>
                      <a:pt x="3812" y="2976"/>
                    </a:lnTo>
                    <a:lnTo>
                      <a:pt x="3778" y="2983"/>
                    </a:lnTo>
                    <a:lnTo>
                      <a:pt x="3747" y="2993"/>
                    </a:lnTo>
                    <a:lnTo>
                      <a:pt x="3715" y="3000"/>
                    </a:lnTo>
                    <a:lnTo>
                      <a:pt x="3689" y="3012"/>
                    </a:lnTo>
                    <a:lnTo>
                      <a:pt x="3471" y="3119"/>
                    </a:lnTo>
                    <a:lnTo>
                      <a:pt x="3248" y="3208"/>
                    </a:lnTo>
                    <a:lnTo>
                      <a:pt x="3015" y="3281"/>
                    </a:lnTo>
                    <a:lnTo>
                      <a:pt x="2778" y="3342"/>
                    </a:lnTo>
                    <a:lnTo>
                      <a:pt x="2533" y="3380"/>
                    </a:lnTo>
                    <a:lnTo>
                      <a:pt x="2286" y="3407"/>
                    </a:lnTo>
                    <a:lnTo>
                      <a:pt x="2032" y="3414"/>
                    </a:lnTo>
                    <a:lnTo>
                      <a:pt x="1775" y="3409"/>
                    </a:lnTo>
                    <a:lnTo>
                      <a:pt x="1526" y="3356"/>
                    </a:lnTo>
                    <a:lnTo>
                      <a:pt x="1266" y="3296"/>
                    </a:lnTo>
                    <a:lnTo>
                      <a:pt x="1007" y="3216"/>
                    </a:lnTo>
                    <a:lnTo>
                      <a:pt x="760" y="3116"/>
                    </a:lnTo>
                    <a:lnTo>
                      <a:pt x="530" y="2983"/>
                    </a:lnTo>
                    <a:lnTo>
                      <a:pt x="334" y="2816"/>
                    </a:lnTo>
                    <a:lnTo>
                      <a:pt x="179" y="2605"/>
                    </a:lnTo>
                    <a:lnTo>
                      <a:pt x="77" y="2346"/>
                    </a:lnTo>
                    <a:lnTo>
                      <a:pt x="41" y="2217"/>
                    </a:lnTo>
                    <a:lnTo>
                      <a:pt x="14" y="2086"/>
                    </a:lnTo>
                    <a:lnTo>
                      <a:pt x="0" y="1951"/>
                    </a:lnTo>
                    <a:lnTo>
                      <a:pt x="2" y="1818"/>
                    </a:lnTo>
                    <a:lnTo>
                      <a:pt x="19" y="1687"/>
                    </a:lnTo>
                    <a:lnTo>
                      <a:pt x="65" y="1563"/>
                    </a:lnTo>
                    <a:lnTo>
                      <a:pt x="140" y="1452"/>
                    </a:lnTo>
                    <a:lnTo>
                      <a:pt x="247" y="1355"/>
                    </a:lnTo>
                    <a:lnTo>
                      <a:pt x="261" y="1326"/>
                    </a:lnTo>
                    <a:lnTo>
                      <a:pt x="286" y="1301"/>
                    </a:lnTo>
                    <a:lnTo>
                      <a:pt x="310" y="1277"/>
                    </a:lnTo>
                    <a:lnTo>
                      <a:pt x="339" y="1255"/>
                    </a:lnTo>
                    <a:lnTo>
                      <a:pt x="365" y="1234"/>
                    </a:lnTo>
                    <a:lnTo>
                      <a:pt x="395" y="1212"/>
                    </a:lnTo>
                    <a:lnTo>
                      <a:pt x="419" y="1190"/>
                    </a:lnTo>
                    <a:lnTo>
                      <a:pt x="445" y="1171"/>
                    </a:lnTo>
                    <a:lnTo>
                      <a:pt x="518" y="1098"/>
                    </a:lnTo>
                    <a:lnTo>
                      <a:pt x="596" y="1032"/>
                    </a:lnTo>
                    <a:lnTo>
                      <a:pt x="675" y="972"/>
                    </a:lnTo>
                    <a:lnTo>
                      <a:pt x="755" y="919"/>
                    </a:lnTo>
                    <a:lnTo>
                      <a:pt x="833" y="860"/>
                    </a:lnTo>
                    <a:lnTo>
                      <a:pt x="913" y="807"/>
                    </a:lnTo>
                    <a:lnTo>
                      <a:pt x="990" y="747"/>
                    </a:lnTo>
                    <a:lnTo>
                      <a:pt x="1068" y="688"/>
                    </a:lnTo>
                    <a:lnTo>
                      <a:pt x="1116" y="667"/>
                    </a:lnTo>
                    <a:lnTo>
                      <a:pt x="1167" y="645"/>
                    </a:lnTo>
                    <a:lnTo>
                      <a:pt x="1216" y="621"/>
                    </a:lnTo>
                    <a:lnTo>
                      <a:pt x="1266" y="596"/>
                    </a:lnTo>
                    <a:lnTo>
                      <a:pt x="1312" y="570"/>
                    </a:lnTo>
                    <a:lnTo>
                      <a:pt x="1361" y="548"/>
                    </a:lnTo>
                    <a:lnTo>
                      <a:pt x="1412" y="528"/>
                    </a:lnTo>
                    <a:lnTo>
                      <a:pt x="1465" y="519"/>
                    </a:lnTo>
                    <a:lnTo>
                      <a:pt x="1758" y="356"/>
                    </a:lnTo>
                    <a:lnTo>
                      <a:pt x="2073" y="218"/>
                    </a:lnTo>
                    <a:lnTo>
                      <a:pt x="2402" y="107"/>
                    </a:lnTo>
                    <a:lnTo>
                      <a:pt x="2746" y="34"/>
                    </a:lnTo>
                    <a:lnTo>
                      <a:pt x="3093" y="0"/>
                    </a:lnTo>
                    <a:lnTo>
                      <a:pt x="3439" y="17"/>
                    </a:lnTo>
                    <a:lnTo>
                      <a:pt x="3781" y="85"/>
                    </a:lnTo>
                    <a:lnTo>
                      <a:pt x="4112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8" name="Freeform 18"/>
              <p:cNvSpPr>
                <a:spLocks/>
              </p:cNvSpPr>
              <p:nvPr/>
            </p:nvSpPr>
            <p:spPr bwMode="auto">
              <a:xfrm>
                <a:off x="1055" y="339"/>
                <a:ext cx="4775" cy="3247"/>
              </a:xfrm>
              <a:custGeom>
                <a:avLst/>
                <a:gdLst>
                  <a:gd name="T0" fmla="*/ 4276 w 4774"/>
                  <a:gd name="T1" fmla="*/ 293 h 3249"/>
                  <a:gd name="T2" fmla="*/ 4457 w 4774"/>
                  <a:gd name="T3" fmla="*/ 419 h 3249"/>
                  <a:gd name="T4" fmla="*/ 4593 w 4774"/>
                  <a:gd name="T5" fmla="*/ 576 h 3249"/>
                  <a:gd name="T6" fmla="*/ 4683 w 4774"/>
                  <a:gd name="T7" fmla="*/ 753 h 3249"/>
                  <a:gd name="T8" fmla="*/ 4741 w 4774"/>
                  <a:gd name="T9" fmla="*/ 942 h 3249"/>
                  <a:gd name="T10" fmla="*/ 4770 w 4774"/>
                  <a:gd name="T11" fmla="*/ 1145 h 3249"/>
                  <a:gd name="T12" fmla="*/ 4784 w 4774"/>
                  <a:gd name="T13" fmla="*/ 1359 h 3249"/>
                  <a:gd name="T14" fmla="*/ 4784 w 4774"/>
                  <a:gd name="T15" fmla="*/ 1567 h 3249"/>
                  <a:gd name="T16" fmla="*/ 4784 w 4774"/>
                  <a:gd name="T17" fmla="*/ 1771 h 3249"/>
                  <a:gd name="T18" fmla="*/ 4617 w 4774"/>
                  <a:gd name="T19" fmla="*/ 2027 h 3249"/>
                  <a:gd name="T20" fmla="*/ 4421 w 4774"/>
                  <a:gd name="T21" fmla="*/ 2258 h 3249"/>
                  <a:gd name="T22" fmla="*/ 4198 w 4774"/>
                  <a:gd name="T23" fmla="*/ 2446 h 3249"/>
                  <a:gd name="T24" fmla="*/ 3956 w 4774"/>
                  <a:gd name="T25" fmla="*/ 2623 h 3249"/>
                  <a:gd name="T26" fmla="*/ 3694 w 4774"/>
                  <a:gd name="T27" fmla="*/ 2773 h 3249"/>
                  <a:gd name="T28" fmla="*/ 3425 w 4774"/>
                  <a:gd name="T29" fmla="*/ 2904 h 3249"/>
                  <a:gd name="T30" fmla="*/ 3149 w 4774"/>
                  <a:gd name="T31" fmla="*/ 3013 h 3249"/>
                  <a:gd name="T32" fmla="*/ 2873 w 4774"/>
                  <a:gd name="T33" fmla="*/ 3108 h 3249"/>
                  <a:gd name="T34" fmla="*/ 2549 w 4774"/>
                  <a:gd name="T35" fmla="*/ 3190 h 3249"/>
                  <a:gd name="T36" fmla="*/ 2209 w 4774"/>
                  <a:gd name="T37" fmla="*/ 3229 h 3249"/>
                  <a:gd name="T38" fmla="*/ 1870 w 4774"/>
                  <a:gd name="T39" fmla="*/ 3224 h 3249"/>
                  <a:gd name="T40" fmla="*/ 1536 w 4774"/>
                  <a:gd name="T41" fmla="*/ 3183 h 3249"/>
                  <a:gd name="T42" fmla="*/ 1207 w 4774"/>
                  <a:gd name="T43" fmla="*/ 3100 h 3249"/>
                  <a:gd name="T44" fmla="*/ 892 w 4774"/>
                  <a:gd name="T45" fmla="*/ 2984 h 3249"/>
                  <a:gd name="T46" fmla="*/ 596 w 4774"/>
                  <a:gd name="T47" fmla="*/ 2834 h 3249"/>
                  <a:gd name="T48" fmla="*/ 327 w 4774"/>
                  <a:gd name="T49" fmla="*/ 2655 h 3249"/>
                  <a:gd name="T50" fmla="*/ 238 w 4774"/>
                  <a:gd name="T51" fmla="*/ 2526 h 3249"/>
                  <a:gd name="T52" fmla="*/ 160 w 4774"/>
                  <a:gd name="T53" fmla="*/ 2401 h 3249"/>
                  <a:gd name="T54" fmla="*/ 92 w 4774"/>
                  <a:gd name="T55" fmla="*/ 2260 h 3249"/>
                  <a:gd name="T56" fmla="*/ 44 w 4774"/>
                  <a:gd name="T57" fmla="*/ 2115 h 3249"/>
                  <a:gd name="T58" fmla="*/ 10 w 4774"/>
                  <a:gd name="T59" fmla="*/ 1962 h 3249"/>
                  <a:gd name="T60" fmla="*/ 0 w 4774"/>
                  <a:gd name="T61" fmla="*/ 1809 h 3249"/>
                  <a:gd name="T62" fmla="*/ 15 w 4774"/>
                  <a:gd name="T63" fmla="*/ 1654 h 3249"/>
                  <a:gd name="T64" fmla="*/ 58 w 4774"/>
                  <a:gd name="T65" fmla="*/ 1502 h 3249"/>
                  <a:gd name="T66" fmla="*/ 238 w 4774"/>
                  <a:gd name="T67" fmla="*/ 1281 h 3249"/>
                  <a:gd name="T68" fmla="*/ 441 w 4774"/>
                  <a:gd name="T69" fmla="*/ 1085 h 3249"/>
                  <a:gd name="T70" fmla="*/ 662 w 4774"/>
                  <a:gd name="T71" fmla="*/ 908 h 3249"/>
                  <a:gd name="T72" fmla="*/ 899 w 4774"/>
                  <a:gd name="T73" fmla="*/ 758 h 3249"/>
                  <a:gd name="T74" fmla="*/ 1144 w 4774"/>
                  <a:gd name="T75" fmla="*/ 610 h 3249"/>
                  <a:gd name="T76" fmla="*/ 1398 w 4774"/>
                  <a:gd name="T77" fmla="*/ 479 h 3249"/>
                  <a:gd name="T78" fmla="*/ 1655 w 4774"/>
                  <a:gd name="T79" fmla="*/ 361 h 3249"/>
                  <a:gd name="T80" fmla="*/ 1914 w 4774"/>
                  <a:gd name="T81" fmla="*/ 252 h 3249"/>
                  <a:gd name="T82" fmla="*/ 2195 w 4774"/>
                  <a:gd name="T83" fmla="*/ 152 h 3249"/>
                  <a:gd name="T84" fmla="*/ 2500 w 4774"/>
                  <a:gd name="T85" fmla="*/ 75 h 3249"/>
                  <a:gd name="T86" fmla="*/ 2801 w 4774"/>
                  <a:gd name="T87" fmla="*/ 21 h 3249"/>
                  <a:gd name="T88" fmla="*/ 3108 w 4774"/>
                  <a:gd name="T89" fmla="*/ 0 h 3249"/>
                  <a:gd name="T90" fmla="*/ 3411 w 4774"/>
                  <a:gd name="T91" fmla="*/ 9 h 3249"/>
                  <a:gd name="T92" fmla="*/ 3709 w 4774"/>
                  <a:gd name="T93" fmla="*/ 60 h 3249"/>
                  <a:gd name="T94" fmla="*/ 4000 w 4774"/>
                  <a:gd name="T95" fmla="*/ 150 h 3249"/>
                  <a:gd name="T96" fmla="*/ 4276 w 4774"/>
                  <a:gd name="T97" fmla="*/ 293 h 32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74"/>
                  <a:gd name="T148" fmla="*/ 0 h 3249"/>
                  <a:gd name="T149" fmla="*/ 4774 w 4774"/>
                  <a:gd name="T150" fmla="*/ 3249 h 32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74" h="3249">
                    <a:moveTo>
                      <a:pt x="4266" y="293"/>
                    </a:moveTo>
                    <a:lnTo>
                      <a:pt x="4447" y="419"/>
                    </a:lnTo>
                    <a:lnTo>
                      <a:pt x="4583" y="576"/>
                    </a:lnTo>
                    <a:lnTo>
                      <a:pt x="4673" y="753"/>
                    </a:lnTo>
                    <a:lnTo>
                      <a:pt x="4731" y="952"/>
                    </a:lnTo>
                    <a:lnTo>
                      <a:pt x="4760" y="1155"/>
                    </a:lnTo>
                    <a:lnTo>
                      <a:pt x="4774" y="1369"/>
                    </a:lnTo>
                    <a:lnTo>
                      <a:pt x="4774" y="1577"/>
                    </a:lnTo>
                    <a:lnTo>
                      <a:pt x="4774" y="1781"/>
                    </a:lnTo>
                    <a:lnTo>
                      <a:pt x="4607" y="2037"/>
                    </a:lnTo>
                    <a:lnTo>
                      <a:pt x="4411" y="2268"/>
                    </a:lnTo>
                    <a:lnTo>
                      <a:pt x="4188" y="2466"/>
                    </a:lnTo>
                    <a:lnTo>
                      <a:pt x="3946" y="2643"/>
                    </a:lnTo>
                    <a:lnTo>
                      <a:pt x="3684" y="2793"/>
                    </a:lnTo>
                    <a:lnTo>
                      <a:pt x="3415" y="2924"/>
                    </a:lnTo>
                    <a:lnTo>
                      <a:pt x="3139" y="3033"/>
                    </a:lnTo>
                    <a:lnTo>
                      <a:pt x="2863" y="3128"/>
                    </a:lnTo>
                    <a:lnTo>
                      <a:pt x="2539" y="3210"/>
                    </a:lnTo>
                    <a:lnTo>
                      <a:pt x="2209" y="3249"/>
                    </a:lnTo>
                    <a:lnTo>
                      <a:pt x="1870" y="3244"/>
                    </a:lnTo>
                    <a:lnTo>
                      <a:pt x="1536" y="3203"/>
                    </a:lnTo>
                    <a:lnTo>
                      <a:pt x="1207" y="3120"/>
                    </a:lnTo>
                    <a:lnTo>
                      <a:pt x="892" y="3004"/>
                    </a:lnTo>
                    <a:lnTo>
                      <a:pt x="596" y="2854"/>
                    </a:lnTo>
                    <a:lnTo>
                      <a:pt x="327" y="2675"/>
                    </a:lnTo>
                    <a:lnTo>
                      <a:pt x="238" y="2546"/>
                    </a:lnTo>
                    <a:lnTo>
                      <a:pt x="160" y="2411"/>
                    </a:lnTo>
                    <a:lnTo>
                      <a:pt x="92" y="2270"/>
                    </a:lnTo>
                    <a:lnTo>
                      <a:pt x="44" y="2125"/>
                    </a:lnTo>
                    <a:lnTo>
                      <a:pt x="10" y="1972"/>
                    </a:lnTo>
                    <a:lnTo>
                      <a:pt x="0" y="1819"/>
                    </a:lnTo>
                    <a:lnTo>
                      <a:pt x="15" y="1664"/>
                    </a:lnTo>
                    <a:lnTo>
                      <a:pt x="58" y="1512"/>
                    </a:lnTo>
                    <a:lnTo>
                      <a:pt x="238" y="1291"/>
                    </a:lnTo>
                    <a:lnTo>
                      <a:pt x="441" y="1095"/>
                    </a:lnTo>
                    <a:lnTo>
                      <a:pt x="662" y="918"/>
                    </a:lnTo>
                    <a:lnTo>
                      <a:pt x="899" y="758"/>
                    </a:lnTo>
                    <a:lnTo>
                      <a:pt x="1144" y="610"/>
                    </a:lnTo>
                    <a:lnTo>
                      <a:pt x="1398" y="479"/>
                    </a:lnTo>
                    <a:lnTo>
                      <a:pt x="1655" y="361"/>
                    </a:lnTo>
                    <a:lnTo>
                      <a:pt x="1914" y="252"/>
                    </a:lnTo>
                    <a:lnTo>
                      <a:pt x="2195" y="152"/>
                    </a:lnTo>
                    <a:lnTo>
                      <a:pt x="2490" y="75"/>
                    </a:lnTo>
                    <a:lnTo>
                      <a:pt x="2791" y="21"/>
                    </a:lnTo>
                    <a:lnTo>
                      <a:pt x="3098" y="0"/>
                    </a:lnTo>
                    <a:lnTo>
                      <a:pt x="3401" y="9"/>
                    </a:lnTo>
                    <a:lnTo>
                      <a:pt x="3699" y="60"/>
                    </a:lnTo>
                    <a:lnTo>
                      <a:pt x="3990" y="150"/>
                    </a:lnTo>
                    <a:lnTo>
                      <a:pt x="4266" y="293"/>
                    </a:lnTo>
                    <a:close/>
                  </a:path>
                </a:pathLst>
              </a:custGeom>
              <a:solidFill>
                <a:srgbClr val="FF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9" name="Freeform 19"/>
              <p:cNvSpPr>
                <a:spLocks/>
              </p:cNvSpPr>
              <p:nvPr/>
            </p:nvSpPr>
            <p:spPr bwMode="auto">
              <a:xfrm>
                <a:off x="2655" y="691"/>
                <a:ext cx="1637" cy="889"/>
              </a:xfrm>
              <a:custGeom>
                <a:avLst/>
                <a:gdLst>
                  <a:gd name="T0" fmla="*/ 1620 w 1637"/>
                  <a:gd name="T1" fmla="*/ 130 h 889"/>
                  <a:gd name="T2" fmla="*/ 1630 w 1637"/>
                  <a:gd name="T3" fmla="*/ 176 h 889"/>
                  <a:gd name="T4" fmla="*/ 1637 w 1637"/>
                  <a:gd name="T5" fmla="*/ 222 h 889"/>
                  <a:gd name="T6" fmla="*/ 1630 w 1637"/>
                  <a:gd name="T7" fmla="*/ 269 h 889"/>
                  <a:gd name="T8" fmla="*/ 1605 w 1637"/>
                  <a:gd name="T9" fmla="*/ 293 h 889"/>
                  <a:gd name="T10" fmla="*/ 1598 w 1637"/>
                  <a:gd name="T11" fmla="*/ 310 h 889"/>
                  <a:gd name="T12" fmla="*/ 1601 w 1637"/>
                  <a:gd name="T13" fmla="*/ 334 h 889"/>
                  <a:gd name="T14" fmla="*/ 1598 w 1637"/>
                  <a:gd name="T15" fmla="*/ 356 h 889"/>
                  <a:gd name="T16" fmla="*/ 1511 w 1637"/>
                  <a:gd name="T17" fmla="*/ 453 h 889"/>
                  <a:gd name="T18" fmla="*/ 1322 w 1637"/>
                  <a:gd name="T19" fmla="*/ 605 h 889"/>
                  <a:gd name="T20" fmla="*/ 1106 w 1637"/>
                  <a:gd name="T21" fmla="*/ 729 h 889"/>
                  <a:gd name="T22" fmla="*/ 881 w 1637"/>
                  <a:gd name="T23" fmla="*/ 828 h 889"/>
                  <a:gd name="T24" fmla="*/ 687 w 1637"/>
                  <a:gd name="T25" fmla="*/ 886 h 889"/>
                  <a:gd name="T26" fmla="*/ 532 w 1637"/>
                  <a:gd name="T27" fmla="*/ 879 h 889"/>
                  <a:gd name="T28" fmla="*/ 387 w 1637"/>
                  <a:gd name="T29" fmla="*/ 848 h 889"/>
                  <a:gd name="T30" fmla="*/ 237 w 1637"/>
                  <a:gd name="T31" fmla="*/ 821 h 889"/>
                  <a:gd name="T32" fmla="*/ 130 w 1637"/>
                  <a:gd name="T33" fmla="*/ 794 h 889"/>
                  <a:gd name="T34" fmla="*/ 72 w 1637"/>
                  <a:gd name="T35" fmla="*/ 751 h 889"/>
                  <a:gd name="T36" fmla="*/ 21 w 1637"/>
                  <a:gd name="T37" fmla="*/ 702 h 889"/>
                  <a:gd name="T38" fmla="*/ 0 w 1637"/>
                  <a:gd name="T39" fmla="*/ 649 h 889"/>
                  <a:gd name="T40" fmla="*/ 36 w 1637"/>
                  <a:gd name="T41" fmla="*/ 637 h 889"/>
                  <a:gd name="T42" fmla="*/ 96 w 1637"/>
                  <a:gd name="T43" fmla="*/ 688 h 889"/>
                  <a:gd name="T44" fmla="*/ 159 w 1637"/>
                  <a:gd name="T45" fmla="*/ 741 h 889"/>
                  <a:gd name="T46" fmla="*/ 232 w 1637"/>
                  <a:gd name="T47" fmla="*/ 773 h 889"/>
                  <a:gd name="T48" fmla="*/ 268 w 1637"/>
                  <a:gd name="T49" fmla="*/ 734 h 889"/>
                  <a:gd name="T50" fmla="*/ 266 w 1637"/>
                  <a:gd name="T51" fmla="*/ 649 h 889"/>
                  <a:gd name="T52" fmla="*/ 273 w 1637"/>
                  <a:gd name="T53" fmla="*/ 562 h 889"/>
                  <a:gd name="T54" fmla="*/ 298 w 1637"/>
                  <a:gd name="T55" fmla="*/ 482 h 889"/>
                  <a:gd name="T56" fmla="*/ 443 w 1637"/>
                  <a:gd name="T57" fmla="*/ 351 h 889"/>
                  <a:gd name="T58" fmla="*/ 707 w 1637"/>
                  <a:gd name="T59" fmla="*/ 174 h 889"/>
                  <a:gd name="T60" fmla="*/ 995 w 1637"/>
                  <a:gd name="T61" fmla="*/ 50 h 889"/>
                  <a:gd name="T62" fmla="*/ 1310 w 1637"/>
                  <a:gd name="T63" fmla="*/ 0 h 889"/>
                  <a:gd name="T64" fmla="*/ 1496 w 1637"/>
                  <a:gd name="T65" fmla="*/ 7 h 889"/>
                  <a:gd name="T66" fmla="*/ 1535 w 1637"/>
                  <a:gd name="T67" fmla="*/ 26 h 889"/>
                  <a:gd name="T68" fmla="*/ 1569 w 1637"/>
                  <a:gd name="T69" fmla="*/ 60 h 889"/>
                  <a:gd name="T70" fmla="*/ 1603 w 1637"/>
                  <a:gd name="T71" fmla="*/ 94 h 8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37"/>
                  <a:gd name="T109" fmla="*/ 0 h 889"/>
                  <a:gd name="T110" fmla="*/ 1637 w 1637"/>
                  <a:gd name="T111" fmla="*/ 889 h 8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37" h="889">
                    <a:moveTo>
                      <a:pt x="1620" y="109"/>
                    </a:moveTo>
                    <a:lnTo>
                      <a:pt x="1620" y="130"/>
                    </a:lnTo>
                    <a:lnTo>
                      <a:pt x="1625" y="152"/>
                    </a:lnTo>
                    <a:lnTo>
                      <a:pt x="1630" y="176"/>
                    </a:lnTo>
                    <a:lnTo>
                      <a:pt x="1634" y="201"/>
                    </a:lnTo>
                    <a:lnTo>
                      <a:pt x="1637" y="222"/>
                    </a:lnTo>
                    <a:lnTo>
                      <a:pt x="1637" y="247"/>
                    </a:lnTo>
                    <a:lnTo>
                      <a:pt x="1630" y="269"/>
                    </a:lnTo>
                    <a:lnTo>
                      <a:pt x="1620" y="293"/>
                    </a:lnTo>
                    <a:lnTo>
                      <a:pt x="1605" y="293"/>
                    </a:lnTo>
                    <a:lnTo>
                      <a:pt x="1601" y="300"/>
                    </a:lnTo>
                    <a:lnTo>
                      <a:pt x="1598" y="310"/>
                    </a:lnTo>
                    <a:lnTo>
                      <a:pt x="1601" y="322"/>
                    </a:lnTo>
                    <a:lnTo>
                      <a:pt x="1601" y="334"/>
                    </a:lnTo>
                    <a:lnTo>
                      <a:pt x="1601" y="346"/>
                    </a:lnTo>
                    <a:lnTo>
                      <a:pt x="1598" y="356"/>
                    </a:lnTo>
                    <a:lnTo>
                      <a:pt x="1593" y="365"/>
                    </a:lnTo>
                    <a:lnTo>
                      <a:pt x="1511" y="453"/>
                    </a:lnTo>
                    <a:lnTo>
                      <a:pt x="1421" y="535"/>
                    </a:lnTo>
                    <a:lnTo>
                      <a:pt x="1322" y="605"/>
                    </a:lnTo>
                    <a:lnTo>
                      <a:pt x="1218" y="671"/>
                    </a:lnTo>
                    <a:lnTo>
                      <a:pt x="1106" y="729"/>
                    </a:lnTo>
                    <a:lnTo>
                      <a:pt x="995" y="780"/>
                    </a:lnTo>
                    <a:lnTo>
                      <a:pt x="881" y="828"/>
                    </a:lnTo>
                    <a:lnTo>
                      <a:pt x="772" y="874"/>
                    </a:lnTo>
                    <a:lnTo>
                      <a:pt x="687" y="886"/>
                    </a:lnTo>
                    <a:lnTo>
                      <a:pt x="610" y="889"/>
                    </a:lnTo>
                    <a:lnTo>
                      <a:pt x="532" y="879"/>
                    </a:lnTo>
                    <a:lnTo>
                      <a:pt x="460" y="867"/>
                    </a:lnTo>
                    <a:lnTo>
                      <a:pt x="387" y="848"/>
                    </a:lnTo>
                    <a:lnTo>
                      <a:pt x="314" y="833"/>
                    </a:lnTo>
                    <a:lnTo>
                      <a:pt x="237" y="821"/>
                    </a:lnTo>
                    <a:lnTo>
                      <a:pt x="162" y="819"/>
                    </a:lnTo>
                    <a:lnTo>
                      <a:pt x="130" y="794"/>
                    </a:lnTo>
                    <a:lnTo>
                      <a:pt x="101" y="773"/>
                    </a:lnTo>
                    <a:lnTo>
                      <a:pt x="72" y="751"/>
                    </a:lnTo>
                    <a:lnTo>
                      <a:pt x="46" y="729"/>
                    </a:lnTo>
                    <a:lnTo>
                      <a:pt x="21" y="702"/>
                    </a:lnTo>
                    <a:lnTo>
                      <a:pt x="7" y="678"/>
                    </a:lnTo>
                    <a:lnTo>
                      <a:pt x="0" y="649"/>
                    </a:lnTo>
                    <a:lnTo>
                      <a:pt x="7" y="620"/>
                    </a:lnTo>
                    <a:lnTo>
                      <a:pt x="36" y="637"/>
                    </a:lnTo>
                    <a:lnTo>
                      <a:pt x="67" y="661"/>
                    </a:lnTo>
                    <a:lnTo>
                      <a:pt x="96" y="688"/>
                    </a:lnTo>
                    <a:lnTo>
                      <a:pt x="130" y="717"/>
                    </a:lnTo>
                    <a:lnTo>
                      <a:pt x="159" y="741"/>
                    </a:lnTo>
                    <a:lnTo>
                      <a:pt x="196" y="760"/>
                    </a:lnTo>
                    <a:lnTo>
                      <a:pt x="232" y="773"/>
                    </a:lnTo>
                    <a:lnTo>
                      <a:pt x="276" y="775"/>
                    </a:lnTo>
                    <a:lnTo>
                      <a:pt x="268" y="734"/>
                    </a:lnTo>
                    <a:lnTo>
                      <a:pt x="266" y="693"/>
                    </a:lnTo>
                    <a:lnTo>
                      <a:pt x="266" y="649"/>
                    </a:lnTo>
                    <a:lnTo>
                      <a:pt x="268" y="605"/>
                    </a:lnTo>
                    <a:lnTo>
                      <a:pt x="273" y="562"/>
                    </a:lnTo>
                    <a:lnTo>
                      <a:pt x="285" y="521"/>
                    </a:lnTo>
                    <a:lnTo>
                      <a:pt x="298" y="482"/>
                    </a:lnTo>
                    <a:lnTo>
                      <a:pt x="319" y="450"/>
                    </a:lnTo>
                    <a:lnTo>
                      <a:pt x="443" y="351"/>
                    </a:lnTo>
                    <a:lnTo>
                      <a:pt x="574" y="259"/>
                    </a:lnTo>
                    <a:lnTo>
                      <a:pt x="707" y="174"/>
                    </a:lnTo>
                    <a:lnTo>
                      <a:pt x="850" y="106"/>
                    </a:lnTo>
                    <a:lnTo>
                      <a:pt x="995" y="50"/>
                    </a:lnTo>
                    <a:lnTo>
                      <a:pt x="1150" y="14"/>
                    </a:lnTo>
                    <a:lnTo>
                      <a:pt x="1310" y="0"/>
                    </a:lnTo>
                    <a:lnTo>
                      <a:pt x="1479" y="9"/>
                    </a:lnTo>
                    <a:lnTo>
                      <a:pt x="1496" y="7"/>
                    </a:lnTo>
                    <a:lnTo>
                      <a:pt x="1516" y="14"/>
                    </a:lnTo>
                    <a:lnTo>
                      <a:pt x="1535" y="26"/>
                    </a:lnTo>
                    <a:lnTo>
                      <a:pt x="1555" y="43"/>
                    </a:lnTo>
                    <a:lnTo>
                      <a:pt x="1569" y="60"/>
                    </a:lnTo>
                    <a:lnTo>
                      <a:pt x="1586" y="80"/>
                    </a:lnTo>
                    <a:lnTo>
                      <a:pt x="1603" y="94"/>
                    </a:lnTo>
                    <a:lnTo>
                      <a:pt x="1620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0" name="Freeform 20"/>
              <p:cNvSpPr>
                <a:spLocks/>
              </p:cNvSpPr>
              <p:nvPr/>
            </p:nvSpPr>
            <p:spPr bwMode="auto">
              <a:xfrm>
                <a:off x="3328" y="744"/>
                <a:ext cx="877" cy="383"/>
              </a:xfrm>
              <a:custGeom>
                <a:avLst/>
                <a:gdLst>
                  <a:gd name="T0" fmla="*/ 877 w 877"/>
                  <a:gd name="T1" fmla="*/ 99 h 383"/>
                  <a:gd name="T2" fmla="*/ 874 w 877"/>
                  <a:gd name="T3" fmla="*/ 143 h 383"/>
                  <a:gd name="T4" fmla="*/ 867 w 877"/>
                  <a:gd name="T5" fmla="*/ 186 h 383"/>
                  <a:gd name="T6" fmla="*/ 850 w 877"/>
                  <a:gd name="T7" fmla="*/ 228 h 383"/>
                  <a:gd name="T8" fmla="*/ 828 w 877"/>
                  <a:gd name="T9" fmla="*/ 266 h 383"/>
                  <a:gd name="T10" fmla="*/ 799 w 877"/>
                  <a:gd name="T11" fmla="*/ 300 h 383"/>
                  <a:gd name="T12" fmla="*/ 770 w 877"/>
                  <a:gd name="T13" fmla="*/ 332 h 383"/>
                  <a:gd name="T14" fmla="*/ 736 w 877"/>
                  <a:gd name="T15" fmla="*/ 358 h 383"/>
                  <a:gd name="T16" fmla="*/ 707 w 877"/>
                  <a:gd name="T17" fmla="*/ 383 h 383"/>
                  <a:gd name="T18" fmla="*/ 639 w 877"/>
                  <a:gd name="T19" fmla="*/ 317 h 383"/>
                  <a:gd name="T20" fmla="*/ 564 w 877"/>
                  <a:gd name="T21" fmla="*/ 276 h 383"/>
                  <a:gd name="T22" fmla="*/ 477 w 877"/>
                  <a:gd name="T23" fmla="*/ 247 h 383"/>
                  <a:gd name="T24" fmla="*/ 385 w 877"/>
                  <a:gd name="T25" fmla="*/ 235 h 383"/>
                  <a:gd name="T26" fmla="*/ 286 w 877"/>
                  <a:gd name="T27" fmla="*/ 228 h 383"/>
                  <a:gd name="T28" fmla="*/ 189 w 877"/>
                  <a:gd name="T29" fmla="*/ 228 h 383"/>
                  <a:gd name="T30" fmla="*/ 90 w 877"/>
                  <a:gd name="T31" fmla="*/ 228 h 383"/>
                  <a:gd name="T32" fmla="*/ 0 w 877"/>
                  <a:gd name="T33" fmla="*/ 228 h 383"/>
                  <a:gd name="T34" fmla="*/ 92 w 877"/>
                  <a:gd name="T35" fmla="*/ 177 h 383"/>
                  <a:gd name="T36" fmla="*/ 201 w 877"/>
                  <a:gd name="T37" fmla="*/ 123 h 383"/>
                  <a:gd name="T38" fmla="*/ 312 w 877"/>
                  <a:gd name="T39" fmla="*/ 70 h 383"/>
                  <a:gd name="T40" fmla="*/ 431 w 877"/>
                  <a:gd name="T41" fmla="*/ 29 h 383"/>
                  <a:gd name="T42" fmla="*/ 547 w 877"/>
                  <a:gd name="T43" fmla="*/ 0 h 383"/>
                  <a:gd name="T44" fmla="*/ 664 w 877"/>
                  <a:gd name="T45" fmla="*/ 0 h 383"/>
                  <a:gd name="T46" fmla="*/ 773 w 877"/>
                  <a:gd name="T47" fmla="*/ 29 h 383"/>
                  <a:gd name="T48" fmla="*/ 877 w 877"/>
                  <a:gd name="T49" fmla="*/ 99 h 3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7"/>
                  <a:gd name="T76" fmla="*/ 0 h 383"/>
                  <a:gd name="T77" fmla="*/ 877 w 877"/>
                  <a:gd name="T78" fmla="*/ 383 h 3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7" h="383">
                    <a:moveTo>
                      <a:pt x="877" y="99"/>
                    </a:moveTo>
                    <a:lnTo>
                      <a:pt x="874" y="143"/>
                    </a:lnTo>
                    <a:lnTo>
                      <a:pt x="867" y="186"/>
                    </a:lnTo>
                    <a:lnTo>
                      <a:pt x="850" y="228"/>
                    </a:lnTo>
                    <a:lnTo>
                      <a:pt x="828" y="266"/>
                    </a:lnTo>
                    <a:lnTo>
                      <a:pt x="799" y="300"/>
                    </a:lnTo>
                    <a:lnTo>
                      <a:pt x="770" y="332"/>
                    </a:lnTo>
                    <a:lnTo>
                      <a:pt x="736" y="358"/>
                    </a:lnTo>
                    <a:lnTo>
                      <a:pt x="707" y="383"/>
                    </a:lnTo>
                    <a:lnTo>
                      <a:pt x="639" y="317"/>
                    </a:lnTo>
                    <a:lnTo>
                      <a:pt x="564" y="276"/>
                    </a:lnTo>
                    <a:lnTo>
                      <a:pt x="477" y="247"/>
                    </a:lnTo>
                    <a:lnTo>
                      <a:pt x="385" y="235"/>
                    </a:lnTo>
                    <a:lnTo>
                      <a:pt x="286" y="228"/>
                    </a:lnTo>
                    <a:lnTo>
                      <a:pt x="189" y="228"/>
                    </a:lnTo>
                    <a:lnTo>
                      <a:pt x="90" y="228"/>
                    </a:lnTo>
                    <a:lnTo>
                      <a:pt x="0" y="228"/>
                    </a:lnTo>
                    <a:lnTo>
                      <a:pt x="92" y="177"/>
                    </a:lnTo>
                    <a:lnTo>
                      <a:pt x="201" y="123"/>
                    </a:lnTo>
                    <a:lnTo>
                      <a:pt x="312" y="70"/>
                    </a:lnTo>
                    <a:lnTo>
                      <a:pt x="431" y="29"/>
                    </a:lnTo>
                    <a:lnTo>
                      <a:pt x="547" y="0"/>
                    </a:lnTo>
                    <a:lnTo>
                      <a:pt x="664" y="0"/>
                    </a:lnTo>
                    <a:lnTo>
                      <a:pt x="773" y="29"/>
                    </a:lnTo>
                    <a:lnTo>
                      <a:pt x="877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1" name="Freeform 21"/>
              <p:cNvSpPr>
                <a:spLocks/>
              </p:cNvSpPr>
              <p:nvPr/>
            </p:nvSpPr>
            <p:spPr bwMode="auto">
              <a:xfrm>
                <a:off x="4062" y="824"/>
                <a:ext cx="1184" cy="1049"/>
              </a:xfrm>
              <a:custGeom>
                <a:avLst/>
                <a:gdLst>
                  <a:gd name="T0" fmla="*/ 1162 w 1184"/>
                  <a:gd name="T1" fmla="*/ 174 h 1049"/>
                  <a:gd name="T2" fmla="*/ 1177 w 1184"/>
                  <a:gd name="T3" fmla="*/ 215 h 1049"/>
                  <a:gd name="T4" fmla="*/ 1184 w 1184"/>
                  <a:gd name="T5" fmla="*/ 259 h 1049"/>
                  <a:gd name="T6" fmla="*/ 1184 w 1184"/>
                  <a:gd name="T7" fmla="*/ 303 h 1049"/>
                  <a:gd name="T8" fmla="*/ 1179 w 1184"/>
                  <a:gd name="T9" fmla="*/ 349 h 1049"/>
                  <a:gd name="T10" fmla="*/ 1167 w 1184"/>
                  <a:gd name="T11" fmla="*/ 388 h 1049"/>
                  <a:gd name="T12" fmla="*/ 1158 w 1184"/>
                  <a:gd name="T13" fmla="*/ 429 h 1049"/>
                  <a:gd name="T14" fmla="*/ 1145 w 1184"/>
                  <a:gd name="T15" fmla="*/ 465 h 1049"/>
                  <a:gd name="T16" fmla="*/ 1136 w 1184"/>
                  <a:gd name="T17" fmla="*/ 501 h 1049"/>
                  <a:gd name="T18" fmla="*/ 1051 w 1184"/>
                  <a:gd name="T19" fmla="*/ 591 h 1049"/>
                  <a:gd name="T20" fmla="*/ 961 w 1184"/>
                  <a:gd name="T21" fmla="*/ 671 h 1049"/>
                  <a:gd name="T22" fmla="*/ 867 w 1184"/>
                  <a:gd name="T23" fmla="*/ 736 h 1049"/>
                  <a:gd name="T24" fmla="*/ 770 w 1184"/>
                  <a:gd name="T25" fmla="*/ 795 h 1049"/>
                  <a:gd name="T26" fmla="*/ 666 w 1184"/>
                  <a:gd name="T27" fmla="*/ 838 h 1049"/>
                  <a:gd name="T28" fmla="*/ 559 w 1184"/>
                  <a:gd name="T29" fmla="*/ 877 h 1049"/>
                  <a:gd name="T30" fmla="*/ 450 w 1184"/>
                  <a:gd name="T31" fmla="*/ 908 h 1049"/>
                  <a:gd name="T32" fmla="*/ 341 w 1184"/>
                  <a:gd name="T33" fmla="*/ 940 h 1049"/>
                  <a:gd name="T34" fmla="*/ 392 w 1184"/>
                  <a:gd name="T35" fmla="*/ 962 h 1049"/>
                  <a:gd name="T36" fmla="*/ 450 w 1184"/>
                  <a:gd name="T37" fmla="*/ 981 h 1049"/>
                  <a:gd name="T38" fmla="*/ 508 w 1184"/>
                  <a:gd name="T39" fmla="*/ 996 h 1049"/>
                  <a:gd name="T40" fmla="*/ 571 w 1184"/>
                  <a:gd name="T41" fmla="*/ 1010 h 1049"/>
                  <a:gd name="T42" fmla="*/ 632 w 1184"/>
                  <a:gd name="T43" fmla="*/ 1018 h 1049"/>
                  <a:gd name="T44" fmla="*/ 695 w 1184"/>
                  <a:gd name="T45" fmla="*/ 1027 h 1049"/>
                  <a:gd name="T46" fmla="*/ 758 w 1184"/>
                  <a:gd name="T47" fmla="*/ 1032 h 1049"/>
                  <a:gd name="T48" fmla="*/ 823 w 1184"/>
                  <a:gd name="T49" fmla="*/ 1039 h 1049"/>
                  <a:gd name="T50" fmla="*/ 717 w 1184"/>
                  <a:gd name="T51" fmla="*/ 1047 h 1049"/>
                  <a:gd name="T52" fmla="*/ 605 w 1184"/>
                  <a:gd name="T53" fmla="*/ 1049 h 1049"/>
                  <a:gd name="T54" fmla="*/ 492 w 1184"/>
                  <a:gd name="T55" fmla="*/ 1039 h 1049"/>
                  <a:gd name="T56" fmla="*/ 383 w 1184"/>
                  <a:gd name="T57" fmla="*/ 1025 h 1049"/>
                  <a:gd name="T58" fmla="*/ 276 w 1184"/>
                  <a:gd name="T59" fmla="*/ 993 h 1049"/>
                  <a:gd name="T60" fmla="*/ 179 w 1184"/>
                  <a:gd name="T61" fmla="*/ 947 h 1049"/>
                  <a:gd name="T62" fmla="*/ 94 w 1184"/>
                  <a:gd name="T63" fmla="*/ 882 h 1049"/>
                  <a:gd name="T64" fmla="*/ 29 w 1184"/>
                  <a:gd name="T65" fmla="*/ 799 h 1049"/>
                  <a:gd name="T66" fmla="*/ 7 w 1184"/>
                  <a:gd name="T67" fmla="*/ 739 h 1049"/>
                  <a:gd name="T68" fmla="*/ 0 w 1184"/>
                  <a:gd name="T69" fmla="*/ 686 h 1049"/>
                  <a:gd name="T70" fmla="*/ 5 w 1184"/>
                  <a:gd name="T71" fmla="*/ 630 h 1049"/>
                  <a:gd name="T72" fmla="*/ 17 w 1184"/>
                  <a:gd name="T73" fmla="*/ 579 h 1049"/>
                  <a:gd name="T74" fmla="*/ 34 w 1184"/>
                  <a:gd name="T75" fmla="*/ 526 h 1049"/>
                  <a:gd name="T76" fmla="*/ 60 w 1184"/>
                  <a:gd name="T77" fmla="*/ 475 h 1049"/>
                  <a:gd name="T78" fmla="*/ 87 w 1184"/>
                  <a:gd name="T79" fmla="*/ 424 h 1049"/>
                  <a:gd name="T80" fmla="*/ 116 w 1184"/>
                  <a:gd name="T81" fmla="*/ 373 h 1049"/>
                  <a:gd name="T82" fmla="*/ 220 w 1184"/>
                  <a:gd name="T83" fmla="*/ 262 h 1049"/>
                  <a:gd name="T84" fmla="*/ 341 w 1184"/>
                  <a:gd name="T85" fmla="*/ 165 h 1049"/>
                  <a:gd name="T86" fmla="*/ 475 w 1184"/>
                  <a:gd name="T87" fmla="*/ 82 h 1049"/>
                  <a:gd name="T88" fmla="*/ 617 w 1184"/>
                  <a:gd name="T89" fmla="*/ 29 h 1049"/>
                  <a:gd name="T90" fmla="*/ 760 w 1184"/>
                  <a:gd name="T91" fmla="*/ 0 h 1049"/>
                  <a:gd name="T92" fmla="*/ 903 w 1184"/>
                  <a:gd name="T93" fmla="*/ 12 h 1049"/>
                  <a:gd name="T94" fmla="*/ 1036 w 1184"/>
                  <a:gd name="T95" fmla="*/ 68 h 1049"/>
                  <a:gd name="T96" fmla="*/ 1162 w 1184"/>
                  <a:gd name="T97" fmla="*/ 174 h 10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4"/>
                  <a:gd name="T148" fmla="*/ 0 h 1049"/>
                  <a:gd name="T149" fmla="*/ 1184 w 1184"/>
                  <a:gd name="T150" fmla="*/ 1049 h 10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4" h="1049">
                    <a:moveTo>
                      <a:pt x="1162" y="174"/>
                    </a:moveTo>
                    <a:lnTo>
                      <a:pt x="1177" y="215"/>
                    </a:lnTo>
                    <a:lnTo>
                      <a:pt x="1184" y="259"/>
                    </a:lnTo>
                    <a:lnTo>
                      <a:pt x="1184" y="303"/>
                    </a:lnTo>
                    <a:lnTo>
                      <a:pt x="1179" y="349"/>
                    </a:lnTo>
                    <a:lnTo>
                      <a:pt x="1167" y="388"/>
                    </a:lnTo>
                    <a:lnTo>
                      <a:pt x="1158" y="429"/>
                    </a:lnTo>
                    <a:lnTo>
                      <a:pt x="1145" y="465"/>
                    </a:lnTo>
                    <a:lnTo>
                      <a:pt x="1136" y="501"/>
                    </a:lnTo>
                    <a:lnTo>
                      <a:pt x="1051" y="591"/>
                    </a:lnTo>
                    <a:lnTo>
                      <a:pt x="961" y="671"/>
                    </a:lnTo>
                    <a:lnTo>
                      <a:pt x="867" y="736"/>
                    </a:lnTo>
                    <a:lnTo>
                      <a:pt x="770" y="795"/>
                    </a:lnTo>
                    <a:lnTo>
                      <a:pt x="666" y="838"/>
                    </a:lnTo>
                    <a:lnTo>
                      <a:pt x="559" y="877"/>
                    </a:lnTo>
                    <a:lnTo>
                      <a:pt x="450" y="908"/>
                    </a:lnTo>
                    <a:lnTo>
                      <a:pt x="341" y="940"/>
                    </a:lnTo>
                    <a:lnTo>
                      <a:pt x="392" y="962"/>
                    </a:lnTo>
                    <a:lnTo>
                      <a:pt x="450" y="981"/>
                    </a:lnTo>
                    <a:lnTo>
                      <a:pt x="508" y="996"/>
                    </a:lnTo>
                    <a:lnTo>
                      <a:pt x="571" y="1010"/>
                    </a:lnTo>
                    <a:lnTo>
                      <a:pt x="632" y="1018"/>
                    </a:lnTo>
                    <a:lnTo>
                      <a:pt x="695" y="1027"/>
                    </a:lnTo>
                    <a:lnTo>
                      <a:pt x="758" y="1032"/>
                    </a:lnTo>
                    <a:lnTo>
                      <a:pt x="823" y="1039"/>
                    </a:lnTo>
                    <a:lnTo>
                      <a:pt x="717" y="1047"/>
                    </a:lnTo>
                    <a:lnTo>
                      <a:pt x="605" y="1049"/>
                    </a:lnTo>
                    <a:lnTo>
                      <a:pt x="492" y="1039"/>
                    </a:lnTo>
                    <a:lnTo>
                      <a:pt x="383" y="1025"/>
                    </a:lnTo>
                    <a:lnTo>
                      <a:pt x="276" y="993"/>
                    </a:lnTo>
                    <a:lnTo>
                      <a:pt x="179" y="947"/>
                    </a:lnTo>
                    <a:lnTo>
                      <a:pt x="94" y="882"/>
                    </a:lnTo>
                    <a:lnTo>
                      <a:pt x="29" y="799"/>
                    </a:lnTo>
                    <a:lnTo>
                      <a:pt x="7" y="739"/>
                    </a:lnTo>
                    <a:lnTo>
                      <a:pt x="0" y="686"/>
                    </a:lnTo>
                    <a:lnTo>
                      <a:pt x="5" y="630"/>
                    </a:lnTo>
                    <a:lnTo>
                      <a:pt x="17" y="579"/>
                    </a:lnTo>
                    <a:lnTo>
                      <a:pt x="34" y="526"/>
                    </a:lnTo>
                    <a:lnTo>
                      <a:pt x="60" y="475"/>
                    </a:lnTo>
                    <a:lnTo>
                      <a:pt x="87" y="424"/>
                    </a:lnTo>
                    <a:lnTo>
                      <a:pt x="116" y="373"/>
                    </a:lnTo>
                    <a:lnTo>
                      <a:pt x="220" y="262"/>
                    </a:lnTo>
                    <a:lnTo>
                      <a:pt x="341" y="165"/>
                    </a:lnTo>
                    <a:lnTo>
                      <a:pt x="475" y="82"/>
                    </a:lnTo>
                    <a:lnTo>
                      <a:pt x="617" y="29"/>
                    </a:lnTo>
                    <a:lnTo>
                      <a:pt x="760" y="0"/>
                    </a:lnTo>
                    <a:lnTo>
                      <a:pt x="903" y="12"/>
                    </a:lnTo>
                    <a:lnTo>
                      <a:pt x="1036" y="68"/>
                    </a:lnTo>
                    <a:lnTo>
                      <a:pt x="1162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2" name="Freeform 22"/>
              <p:cNvSpPr>
                <a:spLocks/>
              </p:cNvSpPr>
              <p:nvPr/>
            </p:nvSpPr>
            <p:spPr bwMode="auto">
              <a:xfrm>
                <a:off x="4403" y="904"/>
                <a:ext cx="763" cy="591"/>
              </a:xfrm>
              <a:custGeom>
                <a:avLst/>
                <a:gdLst>
                  <a:gd name="T0" fmla="*/ 751 w 763"/>
                  <a:gd name="T1" fmla="*/ 138 h 591"/>
                  <a:gd name="T2" fmla="*/ 761 w 763"/>
                  <a:gd name="T3" fmla="*/ 177 h 591"/>
                  <a:gd name="T4" fmla="*/ 763 w 763"/>
                  <a:gd name="T5" fmla="*/ 218 h 591"/>
                  <a:gd name="T6" fmla="*/ 756 w 763"/>
                  <a:gd name="T7" fmla="*/ 254 h 591"/>
                  <a:gd name="T8" fmla="*/ 746 w 763"/>
                  <a:gd name="T9" fmla="*/ 291 h 591"/>
                  <a:gd name="T10" fmla="*/ 729 w 763"/>
                  <a:gd name="T11" fmla="*/ 322 h 591"/>
                  <a:gd name="T12" fmla="*/ 712 w 763"/>
                  <a:gd name="T13" fmla="*/ 356 h 591"/>
                  <a:gd name="T14" fmla="*/ 695 w 763"/>
                  <a:gd name="T15" fmla="*/ 387 h 591"/>
                  <a:gd name="T16" fmla="*/ 681 w 763"/>
                  <a:gd name="T17" fmla="*/ 421 h 591"/>
                  <a:gd name="T18" fmla="*/ 482 w 763"/>
                  <a:gd name="T19" fmla="*/ 591 h 591"/>
                  <a:gd name="T20" fmla="*/ 453 w 763"/>
                  <a:gd name="T21" fmla="*/ 518 h 591"/>
                  <a:gd name="T22" fmla="*/ 412 w 763"/>
                  <a:gd name="T23" fmla="*/ 458 h 591"/>
                  <a:gd name="T24" fmla="*/ 361 w 763"/>
                  <a:gd name="T25" fmla="*/ 402 h 591"/>
                  <a:gd name="T26" fmla="*/ 306 w 763"/>
                  <a:gd name="T27" fmla="*/ 356 h 591"/>
                  <a:gd name="T28" fmla="*/ 240 w 763"/>
                  <a:gd name="T29" fmla="*/ 310 h 591"/>
                  <a:gd name="T30" fmla="*/ 175 w 763"/>
                  <a:gd name="T31" fmla="*/ 274 h 591"/>
                  <a:gd name="T32" fmla="*/ 107 w 763"/>
                  <a:gd name="T33" fmla="*/ 237 h 591"/>
                  <a:gd name="T34" fmla="*/ 44 w 763"/>
                  <a:gd name="T35" fmla="*/ 208 h 591"/>
                  <a:gd name="T36" fmla="*/ 22 w 763"/>
                  <a:gd name="T37" fmla="*/ 206 h 591"/>
                  <a:gd name="T38" fmla="*/ 0 w 763"/>
                  <a:gd name="T39" fmla="*/ 194 h 591"/>
                  <a:gd name="T40" fmla="*/ 17 w 763"/>
                  <a:gd name="T41" fmla="*/ 165 h 591"/>
                  <a:gd name="T42" fmla="*/ 39 w 763"/>
                  <a:gd name="T43" fmla="*/ 143 h 591"/>
                  <a:gd name="T44" fmla="*/ 66 w 763"/>
                  <a:gd name="T45" fmla="*/ 119 h 591"/>
                  <a:gd name="T46" fmla="*/ 95 w 763"/>
                  <a:gd name="T47" fmla="*/ 99 h 591"/>
                  <a:gd name="T48" fmla="*/ 124 w 763"/>
                  <a:gd name="T49" fmla="*/ 77 h 591"/>
                  <a:gd name="T50" fmla="*/ 155 w 763"/>
                  <a:gd name="T51" fmla="*/ 63 h 591"/>
                  <a:gd name="T52" fmla="*/ 184 w 763"/>
                  <a:gd name="T53" fmla="*/ 48 h 591"/>
                  <a:gd name="T54" fmla="*/ 213 w 763"/>
                  <a:gd name="T55" fmla="*/ 39 h 591"/>
                  <a:gd name="T56" fmla="*/ 276 w 763"/>
                  <a:gd name="T57" fmla="*/ 19 h 591"/>
                  <a:gd name="T58" fmla="*/ 349 w 763"/>
                  <a:gd name="T59" fmla="*/ 7 h 591"/>
                  <a:gd name="T60" fmla="*/ 422 w 763"/>
                  <a:gd name="T61" fmla="*/ 0 h 591"/>
                  <a:gd name="T62" fmla="*/ 497 w 763"/>
                  <a:gd name="T63" fmla="*/ 7 h 591"/>
                  <a:gd name="T64" fmla="*/ 567 w 763"/>
                  <a:gd name="T65" fmla="*/ 19 h 591"/>
                  <a:gd name="T66" fmla="*/ 635 w 763"/>
                  <a:gd name="T67" fmla="*/ 46 h 591"/>
                  <a:gd name="T68" fmla="*/ 695 w 763"/>
                  <a:gd name="T69" fmla="*/ 85 h 591"/>
                  <a:gd name="T70" fmla="*/ 751 w 763"/>
                  <a:gd name="T71" fmla="*/ 138 h 5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63"/>
                  <a:gd name="T109" fmla="*/ 0 h 591"/>
                  <a:gd name="T110" fmla="*/ 763 w 763"/>
                  <a:gd name="T111" fmla="*/ 591 h 5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63" h="591">
                    <a:moveTo>
                      <a:pt x="751" y="138"/>
                    </a:moveTo>
                    <a:lnTo>
                      <a:pt x="761" y="177"/>
                    </a:lnTo>
                    <a:lnTo>
                      <a:pt x="763" y="218"/>
                    </a:lnTo>
                    <a:lnTo>
                      <a:pt x="756" y="254"/>
                    </a:lnTo>
                    <a:lnTo>
                      <a:pt x="746" y="291"/>
                    </a:lnTo>
                    <a:lnTo>
                      <a:pt x="729" y="322"/>
                    </a:lnTo>
                    <a:lnTo>
                      <a:pt x="712" y="356"/>
                    </a:lnTo>
                    <a:lnTo>
                      <a:pt x="695" y="387"/>
                    </a:lnTo>
                    <a:lnTo>
                      <a:pt x="681" y="421"/>
                    </a:lnTo>
                    <a:lnTo>
                      <a:pt x="482" y="591"/>
                    </a:lnTo>
                    <a:lnTo>
                      <a:pt x="453" y="518"/>
                    </a:lnTo>
                    <a:lnTo>
                      <a:pt x="412" y="458"/>
                    </a:lnTo>
                    <a:lnTo>
                      <a:pt x="361" y="402"/>
                    </a:lnTo>
                    <a:lnTo>
                      <a:pt x="306" y="356"/>
                    </a:lnTo>
                    <a:lnTo>
                      <a:pt x="240" y="310"/>
                    </a:lnTo>
                    <a:lnTo>
                      <a:pt x="175" y="274"/>
                    </a:lnTo>
                    <a:lnTo>
                      <a:pt x="107" y="237"/>
                    </a:lnTo>
                    <a:lnTo>
                      <a:pt x="44" y="208"/>
                    </a:lnTo>
                    <a:lnTo>
                      <a:pt x="22" y="206"/>
                    </a:lnTo>
                    <a:lnTo>
                      <a:pt x="0" y="194"/>
                    </a:lnTo>
                    <a:lnTo>
                      <a:pt x="17" y="165"/>
                    </a:lnTo>
                    <a:lnTo>
                      <a:pt x="39" y="143"/>
                    </a:lnTo>
                    <a:lnTo>
                      <a:pt x="66" y="119"/>
                    </a:lnTo>
                    <a:lnTo>
                      <a:pt x="95" y="99"/>
                    </a:lnTo>
                    <a:lnTo>
                      <a:pt x="124" y="77"/>
                    </a:lnTo>
                    <a:lnTo>
                      <a:pt x="155" y="63"/>
                    </a:lnTo>
                    <a:lnTo>
                      <a:pt x="184" y="48"/>
                    </a:lnTo>
                    <a:lnTo>
                      <a:pt x="213" y="39"/>
                    </a:lnTo>
                    <a:lnTo>
                      <a:pt x="276" y="19"/>
                    </a:lnTo>
                    <a:lnTo>
                      <a:pt x="349" y="7"/>
                    </a:lnTo>
                    <a:lnTo>
                      <a:pt x="422" y="0"/>
                    </a:lnTo>
                    <a:lnTo>
                      <a:pt x="497" y="7"/>
                    </a:lnTo>
                    <a:lnTo>
                      <a:pt x="567" y="19"/>
                    </a:lnTo>
                    <a:lnTo>
                      <a:pt x="635" y="46"/>
                    </a:lnTo>
                    <a:lnTo>
                      <a:pt x="695" y="85"/>
                    </a:lnTo>
                    <a:lnTo>
                      <a:pt x="751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3" name="Freeform 23"/>
              <p:cNvSpPr>
                <a:spLocks/>
              </p:cNvSpPr>
              <p:nvPr/>
            </p:nvSpPr>
            <p:spPr bwMode="auto">
              <a:xfrm>
                <a:off x="2999" y="1066"/>
                <a:ext cx="966" cy="414"/>
              </a:xfrm>
              <a:custGeom>
                <a:avLst/>
                <a:gdLst>
                  <a:gd name="T0" fmla="*/ 598 w 966"/>
                  <a:gd name="T1" fmla="*/ 175 h 414"/>
                  <a:gd name="T2" fmla="*/ 644 w 966"/>
                  <a:gd name="T3" fmla="*/ 179 h 414"/>
                  <a:gd name="T4" fmla="*/ 692 w 966"/>
                  <a:gd name="T5" fmla="*/ 182 h 414"/>
                  <a:gd name="T6" fmla="*/ 741 w 966"/>
                  <a:gd name="T7" fmla="*/ 177 h 414"/>
                  <a:gd name="T8" fmla="*/ 792 w 966"/>
                  <a:gd name="T9" fmla="*/ 170 h 414"/>
                  <a:gd name="T10" fmla="*/ 835 w 966"/>
                  <a:gd name="T11" fmla="*/ 158 h 414"/>
                  <a:gd name="T12" fmla="*/ 881 w 966"/>
                  <a:gd name="T13" fmla="*/ 146 h 414"/>
                  <a:gd name="T14" fmla="*/ 925 w 966"/>
                  <a:gd name="T15" fmla="*/ 131 h 414"/>
                  <a:gd name="T16" fmla="*/ 966 w 966"/>
                  <a:gd name="T17" fmla="*/ 116 h 414"/>
                  <a:gd name="T18" fmla="*/ 864 w 966"/>
                  <a:gd name="T19" fmla="*/ 182 h 414"/>
                  <a:gd name="T20" fmla="*/ 755 w 966"/>
                  <a:gd name="T21" fmla="*/ 252 h 414"/>
                  <a:gd name="T22" fmla="*/ 639 w 966"/>
                  <a:gd name="T23" fmla="*/ 315 h 414"/>
                  <a:gd name="T24" fmla="*/ 518 w 966"/>
                  <a:gd name="T25" fmla="*/ 371 h 414"/>
                  <a:gd name="T26" fmla="*/ 392 w 966"/>
                  <a:gd name="T27" fmla="*/ 405 h 414"/>
                  <a:gd name="T28" fmla="*/ 266 w 966"/>
                  <a:gd name="T29" fmla="*/ 414 h 414"/>
                  <a:gd name="T30" fmla="*/ 138 w 966"/>
                  <a:gd name="T31" fmla="*/ 390 h 414"/>
                  <a:gd name="T32" fmla="*/ 16 w 966"/>
                  <a:gd name="T33" fmla="*/ 330 h 414"/>
                  <a:gd name="T34" fmla="*/ 2 w 966"/>
                  <a:gd name="T35" fmla="*/ 296 h 414"/>
                  <a:gd name="T36" fmla="*/ 0 w 966"/>
                  <a:gd name="T37" fmla="*/ 264 h 414"/>
                  <a:gd name="T38" fmla="*/ 2 w 966"/>
                  <a:gd name="T39" fmla="*/ 233 h 414"/>
                  <a:gd name="T40" fmla="*/ 12 w 966"/>
                  <a:gd name="T41" fmla="*/ 201 h 414"/>
                  <a:gd name="T42" fmla="*/ 24 w 966"/>
                  <a:gd name="T43" fmla="*/ 167 h 414"/>
                  <a:gd name="T44" fmla="*/ 38 w 966"/>
                  <a:gd name="T45" fmla="*/ 138 h 414"/>
                  <a:gd name="T46" fmla="*/ 53 w 966"/>
                  <a:gd name="T47" fmla="*/ 104 h 414"/>
                  <a:gd name="T48" fmla="*/ 72 w 966"/>
                  <a:gd name="T49" fmla="*/ 75 h 414"/>
                  <a:gd name="T50" fmla="*/ 111 w 966"/>
                  <a:gd name="T51" fmla="*/ 46 h 414"/>
                  <a:gd name="T52" fmla="*/ 157 w 966"/>
                  <a:gd name="T53" fmla="*/ 27 h 414"/>
                  <a:gd name="T54" fmla="*/ 208 w 966"/>
                  <a:gd name="T55" fmla="*/ 12 h 414"/>
                  <a:gd name="T56" fmla="*/ 264 w 966"/>
                  <a:gd name="T57" fmla="*/ 5 h 414"/>
                  <a:gd name="T58" fmla="*/ 317 w 966"/>
                  <a:gd name="T59" fmla="*/ 0 h 414"/>
                  <a:gd name="T60" fmla="*/ 370 w 966"/>
                  <a:gd name="T61" fmla="*/ 0 h 414"/>
                  <a:gd name="T62" fmla="*/ 421 w 966"/>
                  <a:gd name="T63" fmla="*/ 0 h 414"/>
                  <a:gd name="T64" fmla="*/ 469 w 966"/>
                  <a:gd name="T65" fmla="*/ 3 h 414"/>
                  <a:gd name="T66" fmla="*/ 462 w 966"/>
                  <a:gd name="T67" fmla="*/ 34 h 414"/>
                  <a:gd name="T68" fmla="*/ 469 w 966"/>
                  <a:gd name="T69" fmla="*/ 58 h 414"/>
                  <a:gd name="T70" fmla="*/ 484 w 966"/>
                  <a:gd name="T71" fmla="*/ 78 h 414"/>
                  <a:gd name="T72" fmla="*/ 506 w 966"/>
                  <a:gd name="T73" fmla="*/ 97 h 414"/>
                  <a:gd name="T74" fmla="*/ 528 w 966"/>
                  <a:gd name="T75" fmla="*/ 112 h 414"/>
                  <a:gd name="T76" fmla="*/ 554 w 966"/>
                  <a:gd name="T77" fmla="*/ 129 h 414"/>
                  <a:gd name="T78" fmla="*/ 576 w 966"/>
                  <a:gd name="T79" fmla="*/ 148 h 414"/>
                  <a:gd name="T80" fmla="*/ 598 w 966"/>
                  <a:gd name="T81" fmla="*/ 175 h 4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66"/>
                  <a:gd name="T124" fmla="*/ 0 h 414"/>
                  <a:gd name="T125" fmla="*/ 966 w 966"/>
                  <a:gd name="T126" fmla="*/ 414 h 4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66" h="414">
                    <a:moveTo>
                      <a:pt x="598" y="175"/>
                    </a:moveTo>
                    <a:lnTo>
                      <a:pt x="644" y="179"/>
                    </a:lnTo>
                    <a:lnTo>
                      <a:pt x="692" y="182"/>
                    </a:lnTo>
                    <a:lnTo>
                      <a:pt x="741" y="177"/>
                    </a:lnTo>
                    <a:lnTo>
                      <a:pt x="792" y="170"/>
                    </a:lnTo>
                    <a:lnTo>
                      <a:pt x="835" y="158"/>
                    </a:lnTo>
                    <a:lnTo>
                      <a:pt x="881" y="146"/>
                    </a:lnTo>
                    <a:lnTo>
                      <a:pt x="925" y="131"/>
                    </a:lnTo>
                    <a:lnTo>
                      <a:pt x="966" y="116"/>
                    </a:lnTo>
                    <a:lnTo>
                      <a:pt x="864" y="182"/>
                    </a:lnTo>
                    <a:lnTo>
                      <a:pt x="755" y="252"/>
                    </a:lnTo>
                    <a:lnTo>
                      <a:pt x="639" y="315"/>
                    </a:lnTo>
                    <a:lnTo>
                      <a:pt x="518" y="371"/>
                    </a:lnTo>
                    <a:lnTo>
                      <a:pt x="392" y="405"/>
                    </a:lnTo>
                    <a:lnTo>
                      <a:pt x="266" y="414"/>
                    </a:lnTo>
                    <a:lnTo>
                      <a:pt x="138" y="390"/>
                    </a:lnTo>
                    <a:lnTo>
                      <a:pt x="16" y="330"/>
                    </a:lnTo>
                    <a:lnTo>
                      <a:pt x="2" y="296"/>
                    </a:lnTo>
                    <a:lnTo>
                      <a:pt x="0" y="264"/>
                    </a:lnTo>
                    <a:lnTo>
                      <a:pt x="2" y="233"/>
                    </a:lnTo>
                    <a:lnTo>
                      <a:pt x="12" y="201"/>
                    </a:lnTo>
                    <a:lnTo>
                      <a:pt x="24" y="167"/>
                    </a:lnTo>
                    <a:lnTo>
                      <a:pt x="38" y="138"/>
                    </a:lnTo>
                    <a:lnTo>
                      <a:pt x="53" y="104"/>
                    </a:lnTo>
                    <a:lnTo>
                      <a:pt x="72" y="75"/>
                    </a:lnTo>
                    <a:lnTo>
                      <a:pt x="111" y="46"/>
                    </a:lnTo>
                    <a:lnTo>
                      <a:pt x="157" y="27"/>
                    </a:lnTo>
                    <a:lnTo>
                      <a:pt x="208" y="12"/>
                    </a:lnTo>
                    <a:lnTo>
                      <a:pt x="264" y="5"/>
                    </a:lnTo>
                    <a:lnTo>
                      <a:pt x="317" y="0"/>
                    </a:lnTo>
                    <a:lnTo>
                      <a:pt x="370" y="0"/>
                    </a:lnTo>
                    <a:lnTo>
                      <a:pt x="421" y="0"/>
                    </a:lnTo>
                    <a:lnTo>
                      <a:pt x="469" y="3"/>
                    </a:lnTo>
                    <a:lnTo>
                      <a:pt x="462" y="34"/>
                    </a:lnTo>
                    <a:lnTo>
                      <a:pt x="469" y="58"/>
                    </a:lnTo>
                    <a:lnTo>
                      <a:pt x="484" y="78"/>
                    </a:lnTo>
                    <a:lnTo>
                      <a:pt x="506" y="97"/>
                    </a:lnTo>
                    <a:lnTo>
                      <a:pt x="528" y="112"/>
                    </a:lnTo>
                    <a:lnTo>
                      <a:pt x="554" y="129"/>
                    </a:lnTo>
                    <a:lnTo>
                      <a:pt x="576" y="148"/>
                    </a:lnTo>
                    <a:lnTo>
                      <a:pt x="598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4" name="Freeform 24"/>
              <p:cNvSpPr>
                <a:spLocks/>
              </p:cNvSpPr>
              <p:nvPr/>
            </p:nvSpPr>
            <p:spPr bwMode="auto">
              <a:xfrm>
                <a:off x="4137" y="1168"/>
                <a:ext cx="678" cy="499"/>
              </a:xfrm>
              <a:custGeom>
                <a:avLst/>
                <a:gdLst>
                  <a:gd name="T0" fmla="*/ 310 w 678"/>
                  <a:gd name="T1" fmla="*/ 199 h 499"/>
                  <a:gd name="T2" fmla="*/ 329 w 678"/>
                  <a:gd name="T3" fmla="*/ 230 h 499"/>
                  <a:gd name="T4" fmla="*/ 356 w 678"/>
                  <a:gd name="T5" fmla="*/ 264 h 499"/>
                  <a:gd name="T6" fmla="*/ 383 w 678"/>
                  <a:gd name="T7" fmla="*/ 296 h 499"/>
                  <a:gd name="T8" fmla="*/ 414 w 678"/>
                  <a:gd name="T9" fmla="*/ 325 h 499"/>
                  <a:gd name="T10" fmla="*/ 446 w 678"/>
                  <a:gd name="T11" fmla="*/ 344 h 499"/>
                  <a:gd name="T12" fmla="*/ 482 w 678"/>
                  <a:gd name="T13" fmla="*/ 359 h 499"/>
                  <a:gd name="T14" fmla="*/ 521 w 678"/>
                  <a:gd name="T15" fmla="*/ 363 h 499"/>
                  <a:gd name="T16" fmla="*/ 564 w 678"/>
                  <a:gd name="T17" fmla="*/ 356 h 499"/>
                  <a:gd name="T18" fmla="*/ 584 w 678"/>
                  <a:gd name="T19" fmla="*/ 344 h 499"/>
                  <a:gd name="T20" fmla="*/ 605 w 678"/>
                  <a:gd name="T21" fmla="*/ 334 h 499"/>
                  <a:gd name="T22" fmla="*/ 627 w 678"/>
                  <a:gd name="T23" fmla="*/ 327 h 499"/>
                  <a:gd name="T24" fmla="*/ 649 w 678"/>
                  <a:gd name="T25" fmla="*/ 327 h 499"/>
                  <a:gd name="T26" fmla="*/ 656 w 678"/>
                  <a:gd name="T27" fmla="*/ 346 h 499"/>
                  <a:gd name="T28" fmla="*/ 678 w 678"/>
                  <a:gd name="T29" fmla="*/ 368 h 499"/>
                  <a:gd name="T30" fmla="*/ 605 w 678"/>
                  <a:gd name="T31" fmla="*/ 400 h 499"/>
                  <a:gd name="T32" fmla="*/ 530 w 678"/>
                  <a:gd name="T33" fmla="*/ 434 h 499"/>
                  <a:gd name="T34" fmla="*/ 450 w 678"/>
                  <a:gd name="T35" fmla="*/ 460 h 499"/>
                  <a:gd name="T36" fmla="*/ 373 w 678"/>
                  <a:gd name="T37" fmla="*/ 485 h 499"/>
                  <a:gd name="T38" fmla="*/ 293 w 678"/>
                  <a:gd name="T39" fmla="*/ 497 h 499"/>
                  <a:gd name="T40" fmla="*/ 213 w 678"/>
                  <a:gd name="T41" fmla="*/ 499 h 499"/>
                  <a:gd name="T42" fmla="*/ 138 w 678"/>
                  <a:gd name="T43" fmla="*/ 485 h 499"/>
                  <a:gd name="T44" fmla="*/ 68 w 678"/>
                  <a:gd name="T45" fmla="*/ 455 h 499"/>
                  <a:gd name="T46" fmla="*/ 39 w 678"/>
                  <a:gd name="T47" fmla="*/ 429 h 499"/>
                  <a:gd name="T48" fmla="*/ 19 w 678"/>
                  <a:gd name="T49" fmla="*/ 402 h 499"/>
                  <a:gd name="T50" fmla="*/ 7 w 678"/>
                  <a:gd name="T51" fmla="*/ 373 h 499"/>
                  <a:gd name="T52" fmla="*/ 2 w 678"/>
                  <a:gd name="T53" fmla="*/ 344 h 499"/>
                  <a:gd name="T54" fmla="*/ 0 w 678"/>
                  <a:gd name="T55" fmla="*/ 312 h 499"/>
                  <a:gd name="T56" fmla="*/ 7 w 678"/>
                  <a:gd name="T57" fmla="*/ 283 h 499"/>
                  <a:gd name="T58" fmla="*/ 14 w 678"/>
                  <a:gd name="T59" fmla="*/ 254 h 499"/>
                  <a:gd name="T60" fmla="*/ 27 w 678"/>
                  <a:gd name="T61" fmla="*/ 228 h 499"/>
                  <a:gd name="T62" fmla="*/ 36 w 678"/>
                  <a:gd name="T63" fmla="*/ 194 h 499"/>
                  <a:gd name="T64" fmla="*/ 51 w 678"/>
                  <a:gd name="T65" fmla="*/ 162 h 499"/>
                  <a:gd name="T66" fmla="*/ 65 w 678"/>
                  <a:gd name="T67" fmla="*/ 131 h 499"/>
                  <a:gd name="T68" fmla="*/ 85 w 678"/>
                  <a:gd name="T69" fmla="*/ 102 h 499"/>
                  <a:gd name="T70" fmla="*/ 102 w 678"/>
                  <a:gd name="T71" fmla="*/ 73 h 499"/>
                  <a:gd name="T72" fmla="*/ 123 w 678"/>
                  <a:gd name="T73" fmla="*/ 46 h 499"/>
                  <a:gd name="T74" fmla="*/ 145 w 678"/>
                  <a:gd name="T75" fmla="*/ 22 h 499"/>
                  <a:gd name="T76" fmla="*/ 167 w 678"/>
                  <a:gd name="T77" fmla="*/ 0 h 499"/>
                  <a:gd name="T78" fmla="*/ 206 w 678"/>
                  <a:gd name="T79" fmla="*/ 7 h 499"/>
                  <a:gd name="T80" fmla="*/ 237 w 678"/>
                  <a:gd name="T81" fmla="*/ 24 h 499"/>
                  <a:gd name="T82" fmla="*/ 259 w 678"/>
                  <a:gd name="T83" fmla="*/ 44 h 499"/>
                  <a:gd name="T84" fmla="*/ 274 w 678"/>
                  <a:gd name="T85" fmla="*/ 73 h 499"/>
                  <a:gd name="T86" fmla="*/ 281 w 678"/>
                  <a:gd name="T87" fmla="*/ 99 h 499"/>
                  <a:gd name="T88" fmla="*/ 291 w 678"/>
                  <a:gd name="T89" fmla="*/ 131 h 499"/>
                  <a:gd name="T90" fmla="*/ 300 w 678"/>
                  <a:gd name="T91" fmla="*/ 165 h 499"/>
                  <a:gd name="T92" fmla="*/ 310 w 678"/>
                  <a:gd name="T93" fmla="*/ 199 h 49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78"/>
                  <a:gd name="T142" fmla="*/ 0 h 499"/>
                  <a:gd name="T143" fmla="*/ 678 w 678"/>
                  <a:gd name="T144" fmla="*/ 499 h 49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78" h="499">
                    <a:moveTo>
                      <a:pt x="310" y="199"/>
                    </a:moveTo>
                    <a:lnTo>
                      <a:pt x="329" y="230"/>
                    </a:lnTo>
                    <a:lnTo>
                      <a:pt x="356" y="264"/>
                    </a:lnTo>
                    <a:lnTo>
                      <a:pt x="383" y="296"/>
                    </a:lnTo>
                    <a:lnTo>
                      <a:pt x="414" y="325"/>
                    </a:lnTo>
                    <a:lnTo>
                      <a:pt x="446" y="344"/>
                    </a:lnTo>
                    <a:lnTo>
                      <a:pt x="482" y="359"/>
                    </a:lnTo>
                    <a:lnTo>
                      <a:pt x="521" y="363"/>
                    </a:lnTo>
                    <a:lnTo>
                      <a:pt x="564" y="356"/>
                    </a:lnTo>
                    <a:lnTo>
                      <a:pt x="584" y="344"/>
                    </a:lnTo>
                    <a:lnTo>
                      <a:pt x="605" y="334"/>
                    </a:lnTo>
                    <a:lnTo>
                      <a:pt x="627" y="327"/>
                    </a:lnTo>
                    <a:lnTo>
                      <a:pt x="649" y="327"/>
                    </a:lnTo>
                    <a:lnTo>
                      <a:pt x="656" y="346"/>
                    </a:lnTo>
                    <a:lnTo>
                      <a:pt x="678" y="368"/>
                    </a:lnTo>
                    <a:lnTo>
                      <a:pt x="605" y="400"/>
                    </a:lnTo>
                    <a:lnTo>
                      <a:pt x="530" y="434"/>
                    </a:lnTo>
                    <a:lnTo>
                      <a:pt x="450" y="460"/>
                    </a:lnTo>
                    <a:lnTo>
                      <a:pt x="373" y="485"/>
                    </a:lnTo>
                    <a:lnTo>
                      <a:pt x="293" y="497"/>
                    </a:lnTo>
                    <a:lnTo>
                      <a:pt x="213" y="499"/>
                    </a:lnTo>
                    <a:lnTo>
                      <a:pt x="138" y="485"/>
                    </a:lnTo>
                    <a:lnTo>
                      <a:pt x="68" y="455"/>
                    </a:lnTo>
                    <a:lnTo>
                      <a:pt x="39" y="429"/>
                    </a:lnTo>
                    <a:lnTo>
                      <a:pt x="19" y="402"/>
                    </a:lnTo>
                    <a:lnTo>
                      <a:pt x="7" y="373"/>
                    </a:lnTo>
                    <a:lnTo>
                      <a:pt x="2" y="344"/>
                    </a:lnTo>
                    <a:lnTo>
                      <a:pt x="0" y="312"/>
                    </a:lnTo>
                    <a:lnTo>
                      <a:pt x="7" y="283"/>
                    </a:lnTo>
                    <a:lnTo>
                      <a:pt x="14" y="254"/>
                    </a:lnTo>
                    <a:lnTo>
                      <a:pt x="27" y="228"/>
                    </a:lnTo>
                    <a:lnTo>
                      <a:pt x="36" y="194"/>
                    </a:lnTo>
                    <a:lnTo>
                      <a:pt x="51" y="162"/>
                    </a:lnTo>
                    <a:lnTo>
                      <a:pt x="65" y="131"/>
                    </a:lnTo>
                    <a:lnTo>
                      <a:pt x="85" y="102"/>
                    </a:lnTo>
                    <a:lnTo>
                      <a:pt x="102" y="73"/>
                    </a:lnTo>
                    <a:lnTo>
                      <a:pt x="123" y="46"/>
                    </a:lnTo>
                    <a:lnTo>
                      <a:pt x="145" y="22"/>
                    </a:lnTo>
                    <a:lnTo>
                      <a:pt x="167" y="0"/>
                    </a:lnTo>
                    <a:lnTo>
                      <a:pt x="206" y="7"/>
                    </a:lnTo>
                    <a:lnTo>
                      <a:pt x="237" y="24"/>
                    </a:lnTo>
                    <a:lnTo>
                      <a:pt x="259" y="44"/>
                    </a:lnTo>
                    <a:lnTo>
                      <a:pt x="274" y="73"/>
                    </a:lnTo>
                    <a:lnTo>
                      <a:pt x="281" y="99"/>
                    </a:lnTo>
                    <a:lnTo>
                      <a:pt x="291" y="131"/>
                    </a:lnTo>
                    <a:lnTo>
                      <a:pt x="300" y="165"/>
                    </a:lnTo>
                    <a:lnTo>
                      <a:pt x="310" y="1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5" name="Freeform 25"/>
              <p:cNvSpPr>
                <a:spLocks/>
              </p:cNvSpPr>
              <p:nvPr/>
            </p:nvSpPr>
            <p:spPr bwMode="auto">
              <a:xfrm>
                <a:off x="1310" y="1425"/>
                <a:ext cx="4467" cy="1652"/>
              </a:xfrm>
              <a:custGeom>
                <a:avLst/>
                <a:gdLst>
                  <a:gd name="T0" fmla="*/ 4447 w 4467"/>
                  <a:gd name="T1" fmla="*/ 181 h 1652"/>
                  <a:gd name="T2" fmla="*/ 4287 w 4467"/>
                  <a:gd name="T3" fmla="*/ 513 h 1652"/>
                  <a:gd name="T4" fmla="*/ 4023 w 4467"/>
                  <a:gd name="T5" fmla="*/ 799 h 1652"/>
                  <a:gd name="T6" fmla="*/ 3713 w 4467"/>
                  <a:gd name="T7" fmla="*/ 1049 h 1652"/>
                  <a:gd name="T8" fmla="*/ 3164 w 4467"/>
                  <a:gd name="T9" fmla="*/ 1323 h 1652"/>
                  <a:gd name="T10" fmla="*/ 2289 w 4467"/>
                  <a:gd name="T11" fmla="*/ 1580 h 1652"/>
                  <a:gd name="T12" fmla="*/ 1383 w 4467"/>
                  <a:gd name="T13" fmla="*/ 1652 h 1652"/>
                  <a:gd name="T14" fmla="*/ 528 w 4467"/>
                  <a:gd name="T15" fmla="*/ 1437 h 1652"/>
                  <a:gd name="T16" fmla="*/ 109 w 4467"/>
                  <a:gd name="T17" fmla="*/ 1153 h 1652"/>
                  <a:gd name="T18" fmla="*/ 46 w 4467"/>
                  <a:gd name="T19" fmla="*/ 1080 h 1652"/>
                  <a:gd name="T20" fmla="*/ 8 w 4467"/>
                  <a:gd name="T21" fmla="*/ 993 h 1652"/>
                  <a:gd name="T22" fmla="*/ 3 w 4467"/>
                  <a:gd name="T23" fmla="*/ 899 h 1652"/>
                  <a:gd name="T24" fmla="*/ 32 w 4467"/>
                  <a:gd name="T25" fmla="*/ 860 h 1652"/>
                  <a:gd name="T26" fmla="*/ 46 w 4467"/>
                  <a:gd name="T27" fmla="*/ 899 h 1652"/>
                  <a:gd name="T28" fmla="*/ 58 w 4467"/>
                  <a:gd name="T29" fmla="*/ 945 h 1652"/>
                  <a:gd name="T30" fmla="*/ 73 w 4467"/>
                  <a:gd name="T31" fmla="*/ 996 h 1652"/>
                  <a:gd name="T32" fmla="*/ 134 w 4467"/>
                  <a:gd name="T33" fmla="*/ 1085 h 1652"/>
                  <a:gd name="T34" fmla="*/ 250 w 4467"/>
                  <a:gd name="T35" fmla="*/ 1202 h 1652"/>
                  <a:gd name="T36" fmla="*/ 385 w 4467"/>
                  <a:gd name="T37" fmla="*/ 1296 h 1652"/>
                  <a:gd name="T38" fmla="*/ 528 w 4467"/>
                  <a:gd name="T39" fmla="*/ 1371 h 1652"/>
                  <a:gd name="T40" fmla="*/ 691 w 4467"/>
                  <a:gd name="T41" fmla="*/ 1444 h 1652"/>
                  <a:gd name="T42" fmla="*/ 880 w 4467"/>
                  <a:gd name="T43" fmla="*/ 1507 h 1652"/>
                  <a:gd name="T44" fmla="*/ 1078 w 4467"/>
                  <a:gd name="T45" fmla="*/ 1546 h 1652"/>
                  <a:gd name="T46" fmla="*/ 1284 w 4467"/>
                  <a:gd name="T47" fmla="*/ 1575 h 1652"/>
                  <a:gd name="T48" fmla="*/ 1722 w 4467"/>
                  <a:gd name="T49" fmla="*/ 1565 h 1652"/>
                  <a:gd name="T50" fmla="*/ 2384 w 4467"/>
                  <a:gd name="T51" fmla="*/ 1471 h 1652"/>
                  <a:gd name="T52" fmla="*/ 3026 w 4467"/>
                  <a:gd name="T53" fmla="*/ 1291 h 1652"/>
                  <a:gd name="T54" fmla="*/ 3624 w 4467"/>
                  <a:gd name="T55" fmla="*/ 1015 h 1652"/>
                  <a:gd name="T56" fmla="*/ 3987 w 4467"/>
                  <a:gd name="T57" fmla="*/ 739 h 1652"/>
                  <a:gd name="T58" fmla="*/ 4152 w 4467"/>
                  <a:gd name="T59" fmla="*/ 543 h 1652"/>
                  <a:gd name="T60" fmla="*/ 4292 w 4467"/>
                  <a:gd name="T61" fmla="*/ 337 h 1652"/>
                  <a:gd name="T62" fmla="*/ 4399 w 4467"/>
                  <a:gd name="T63" fmla="*/ 116 h 1652"/>
                  <a:gd name="T64" fmla="*/ 4467 w 4467"/>
                  <a:gd name="T65" fmla="*/ 0 h 16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67"/>
                  <a:gd name="T100" fmla="*/ 0 h 1652"/>
                  <a:gd name="T101" fmla="*/ 4467 w 4467"/>
                  <a:gd name="T102" fmla="*/ 1652 h 16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67" h="1652">
                    <a:moveTo>
                      <a:pt x="4467" y="0"/>
                    </a:moveTo>
                    <a:lnTo>
                      <a:pt x="4447" y="181"/>
                    </a:lnTo>
                    <a:lnTo>
                      <a:pt x="4384" y="354"/>
                    </a:lnTo>
                    <a:lnTo>
                      <a:pt x="4287" y="513"/>
                    </a:lnTo>
                    <a:lnTo>
                      <a:pt x="4166" y="664"/>
                    </a:lnTo>
                    <a:lnTo>
                      <a:pt x="4023" y="799"/>
                    </a:lnTo>
                    <a:lnTo>
                      <a:pt x="3871" y="930"/>
                    </a:lnTo>
                    <a:lnTo>
                      <a:pt x="3713" y="1049"/>
                    </a:lnTo>
                    <a:lnTo>
                      <a:pt x="3561" y="1160"/>
                    </a:lnTo>
                    <a:lnTo>
                      <a:pt x="3164" y="1323"/>
                    </a:lnTo>
                    <a:lnTo>
                      <a:pt x="2737" y="1468"/>
                    </a:lnTo>
                    <a:lnTo>
                      <a:pt x="2289" y="1580"/>
                    </a:lnTo>
                    <a:lnTo>
                      <a:pt x="1836" y="1647"/>
                    </a:lnTo>
                    <a:lnTo>
                      <a:pt x="1383" y="1652"/>
                    </a:lnTo>
                    <a:lnTo>
                      <a:pt x="945" y="1587"/>
                    </a:lnTo>
                    <a:lnTo>
                      <a:pt x="528" y="1437"/>
                    </a:lnTo>
                    <a:lnTo>
                      <a:pt x="148" y="1189"/>
                    </a:lnTo>
                    <a:lnTo>
                      <a:pt x="109" y="1153"/>
                    </a:lnTo>
                    <a:lnTo>
                      <a:pt x="75" y="1119"/>
                    </a:lnTo>
                    <a:lnTo>
                      <a:pt x="46" y="1080"/>
                    </a:lnTo>
                    <a:lnTo>
                      <a:pt x="25" y="1039"/>
                    </a:lnTo>
                    <a:lnTo>
                      <a:pt x="8" y="993"/>
                    </a:lnTo>
                    <a:lnTo>
                      <a:pt x="0" y="950"/>
                    </a:lnTo>
                    <a:lnTo>
                      <a:pt x="3" y="899"/>
                    </a:lnTo>
                    <a:lnTo>
                      <a:pt x="20" y="850"/>
                    </a:lnTo>
                    <a:lnTo>
                      <a:pt x="32" y="860"/>
                    </a:lnTo>
                    <a:lnTo>
                      <a:pt x="42" y="879"/>
                    </a:lnTo>
                    <a:lnTo>
                      <a:pt x="46" y="899"/>
                    </a:lnTo>
                    <a:lnTo>
                      <a:pt x="54" y="923"/>
                    </a:lnTo>
                    <a:lnTo>
                      <a:pt x="58" y="945"/>
                    </a:lnTo>
                    <a:lnTo>
                      <a:pt x="66" y="971"/>
                    </a:lnTo>
                    <a:lnTo>
                      <a:pt x="73" y="996"/>
                    </a:lnTo>
                    <a:lnTo>
                      <a:pt x="90" y="1020"/>
                    </a:lnTo>
                    <a:lnTo>
                      <a:pt x="134" y="1085"/>
                    </a:lnTo>
                    <a:lnTo>
                      <a:pt x="189" y="1146"/>
                    </a:lnTo>
                    <a:lnTo>
                      <a:pt x="250" y="1202"/>
                    </a:lnTo>
                    <a:lnTo>
                      <a:pt x="318" y="1252"/>
                    </a:lnTo>
                    <a:lnTo>
                      <a:pt x="385" y="1296"/>
                    </a:lnTo>
                    <a:lnTo>
                      <a:pt x="458" y="1337"/>
                    </a:lnTo>
                    <a:lnTo>
                      <a:pt x="528" y="1371"/>
                    </a:lnTo>
                    <a:lnTo>
                      <a:pt x="601" y="1403"/>
                    </a:lnTo>
                    <a:lnTo>
                      <a:pt x="691" y="1444"/>
                    </a:lnTo>
                    <a:lnTo>
                      <a:pt x="785" y="1480"/>
                    </a:lnTo>
                    <a:lnTo>
                      <a:pt x="880" y="1507"/>
                    </a:lnTo>
                    <a:lnTo>
                      <a:pt x="979" y="1531"/>
                    </a:lnTo>
                    <a:lnTo>
                      <a:pt x="1078" y="1546"/>
                    </a:lnTo>
                    <a:lnTo>
                      <a:pt x="1182" y="1563"/>
                    </a:lnTo>
                    <a:lnTo>
                      <a:pt x="1284" y="1575"/>
                    </a:lnTo>
                    <a:lnTo>
                      <a:pt x="1393" y="1587"/>
                    </a:lnTo>
                    <a:lnTo>
                      <a:pt x="1722" y="1565"/>
                    </a:lnTo>
                    <a:lnTo>
                      <a:pt x="2054" y="1529"/>
                    </a:lnTo>
                    <a:lnTo>
                      <a:pt x="2384" y="1471"/>
                    </a:lnTo>
                    <a:lnTo>
                      <a:pt x="2711" y="1395"/>
                    </a:lnTo>
                    <a:lnTo>
                      <a:pt x="3026" y="1291"/>
                    </a:lnTo>
                    <a:lnTo>
                      <a:pt x="3333" y="1168"/>
                    </a:lnTo>
                    <a:lnTo>
                      <a:pt x="3624" y="1015"/>
                    </a:lnTo>
                    <a:lnTo>
                      <a:pt x="3900" y="836"/>
                    </a:lnTo>
                    <a:lnTo>
                      <a:pt x="3987" y="739"/>
                    </a:lnTo>
                    <a:lnTo>
                      <a:pt x="4074" y="642"/>
                    </a:lnTo>
                    <a:lnTo>
                      <a:pt x="4152" y="543"/>
                    </a:lnTo>
                    <a:lnTo>
                      <a:pt x="4227" y="443"/>
                    </a:lnTo>
                    <a:lnTo>
                      <a:pt x="4292" y="337"/>
                    </a:lnTo>
                    <a:lnTo>
                      <a:pt x="4350" y="230"/>
                    </a:lnTo>
                    <a:lnTo>
                      <a:pt x="4399" y="116"/>
                    </a:lnTo>
                    <a:lnTo>
                      <a:pt x="4440" y="0"/>
                    </a:lnTo>
                    <a:lnTo>
                      <a:pt x="44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6" name="Freeform 26"/>
              <p:cNvSpPr>
                <a:spLocks/>
              </p:cNvSpPr>
              <p:nvPr/>
            </p:nvSpPr>
            <p:spPr bwMode="auto">
              <a:xfrm>
                <a:off x="2335" y="1665"/>
                <a:ext cx="1986" cy="608"/>
              </a:xfrm>
              <a:custGeom>
                <a:avLst/>
                <a:gdLst>
                  <a:gd name="T0" fmla="*/ 269 w 1986"/>
                  <a:gd name="T1" fmla="*/ 9 h 608"/>
                  <a:gd name="T2" fmla="*/ 232 w 1986"/>
                  <a:gd name="T3" fmla="*/ 14 h 608"/>
                  <a:gd name="T4" fmla="*/ 194 w 1986"/>
                  <a:gd name="T5" fmla="*/ 17 h 608"/>
                  <a:gd name="T6" fmla="*/ 165 w 1986"/>
                  <a:gd name="T7" fmla="*/ 31 h 608"/>
                  <a:gd name="T8" fmla="*/ 177 w 1986"/>
                  <a:gd name="T9" fmla="*/ 109 h 608"/>
                  <a:gd name="T10" fmla="*/ 242 w 1986"/>
                  <a:gd name="T11" fmla="*/ 206 h 608"/>
                  <a:gd name="T12" fmla="*/ 337 w 1986"/>
                  <a:gd name="T13" fmla="*/ 276 h 608"/>
                  <a:gd name="T14" fmla="*/ 441 w 1986"/>
                  <a:gd name="T15" fmla="*/ 324 h 608"/>
                  <a:gd name="T16" fmla="*/ 618 w 1986"/>
                  <a:gd name="T17" fmla="*/ 310 h 608"/>
                  <a:gd name="T18" fmla="*/ 874 w 1986"/>
                  <a:gd name="T19" fmla="*/ 298 h 608"/>
                  <a:gd name="T20" fmla="*/ 1129 w 1986"/>
                  <a:gd name="T21" fmla="*/ 341 h 608"/>
                  <a:gd name="T22" fmla="*/ 1366 w 1986"/>
                  <a:gd name="T23" fmla="*/ 443 h 608"/>
                  <a:gd name="T24" fmla="*/ 1526 w 1986"/>
                  <a:gd name="T25" fmla="*/ 538 h 608"/>
                  <a:gd name="T26" fmla="*/ 1632 w 1986"/>
                  <a:gd name="T27" fmla="*/ 542 h 608"/>
                  <a:gd name="T28" fmla="*/ 1739 w 1986"/>
                  <a:gd name="T29" fmla="*/ 518 h 608"/>
                  <a:gd name="T30" fmla="*/ 1838 w 1986"/>
                  <a:gd name="T31" fmla="*/ 475 h 608"/>
                  <a:gd name="T32" fmla="*/ 1870 w 1986"/>
                  <a:gd name="T33" fmla="*/ 436 h 608"/>
                  <a:gd name="T34" fmla="*/ 1843 w 1986"/>
                  <a:gd name="T35" fmla="*/ 412 h 608"/>
                  <a:gd name="T36" fmla="*/ 1819 w 1986"/>
                  <a:gd name="T37" fmla="*/ 387 h 608"/>
                  <a:gd name="T38" fmla="*/ 1809 w 1986"/>
                  <a:gd name="T39" fmla="*/ 356 h 608"/>
                  <a:gd name="T40" fmla="*/ 1833 w 1986"/>
                  <a:gd name="T41" fmla="*/ 351 h 608"/>
                  <a:gd name="T42" fmla="*/ 1889 w 1986"/>
                  <a:gd name="T43" fmla="*/ 373 h 608"/>
                  <a:gd name="T44" fmla="*/ 1942 w 1986"/>
                  <a:gd name="T45" fmla="*/ 402 h 608"/>
                  <a:gd name="T46" fmla="*/ 1976 w 1986"/>
                  <a:gd name="T47" fmla="*/ 445 h 608"/>
                  <a:gd name="T48" fmla="*/ 1984 w 1986"/>
                  <a:gd name="T49" fmla="*/ 494 h 608"/>
                  <a:gd name="T50" fmla="*/ 1981 w 1986"/>
                  <a:gd name="T51" fmla="*/ 521 h 608"/>
                  <a:gd name="T52" fmla="*/ 1967 w 1986"/>
                  <a:gd name="T53" fmla="*/ 557 h 608"/>
                  <a:gd name="T54" fmla="*/ 1940 w 1986"/>
                  <a:gd name="T55" fmla="*/ 576 h 608"/>
                  <a:gd name="T56" fmla="*/ 1928 w 1986"/>
                  <a:gd name="T57" fmla="*/ 564 h 608"/>
                  <a:gd name="T58" fmla="*/ 1923 w 1986"/>
                  <a:gd name="T59" fmla="*/ 538 h 608"/>
                  <a:gd name="T60" fmla="*/ 1843 w 1986"/>
                  <a:gd name="T61" fmla="*/ 555 h 608"/>
                  <a:gd name="T62" fmla="*/ 1690 w 1986"/>
                  <a:gd name="T63" fmla="*/ 598 h 608"/>
                  <a:gd name="T64" fmla="*/ 1531 w 1986"/>
                  <a:gd name="T65" fmla="*/ 603 h 608"/>
                  <a:gd name="T66" fmla="*/ 1373 w 1986"/>
                  <a:gd name="T67" fmla="*/ 562 h 608"/>
                  <a:gd name="T68" fmla="*/ 1196 w 1986"/>
                  <a:gd name="T69" fmla="*/ 436 h 608"/>
                  <a:gd name="T70" fmla="*/ 969 w 1986"/>
                  <a:gd name="T71" fmla="*/ 378 h 608"/>
                  <a:gd name="T72" fmla="*/ 727 w 1986"/>
                  <a:gd name="T73" fmla="*/ 390 h 608"/>
                  <a:gd name="T74" fmla="*/ 477 w 1986"/>
                  <a:gd name="T75" fmla="*/ 395 h 608"/>
                  <a:gd name="T76" fmla="*/ 295 w 1986"/>
                  <a:gd name="T77" fmla="*/ 341 h 608"/>
                  <a:gd name="T78" fmla="*/ 211 w 1986"/>
                  <a:gd name="T79" fmla="*/ 252 h 608"/>
                  <a:gd name="T80" fmla="*/ 140 w 1986"/>
                  <a:gd name="T81" fmla="*/ 150 h 608"/>
                  <a:gd name="T82" fmla="*/ 56 w 1986"/>
                  <a:gd name="T83" fmla="*/ 80 h 608"/>
                  <a:gd name="T84" fmla="*/ 29 w 1986"/>
                  <a:gd name="T85" fmla="*/ 53 h 608"/>
                  <a:gd name="T86" fmla="*/ 99 w 1986"/>
                  <a:gd name="T87" fmla="*/ 31 h 608"/>
                  <a:gd name="T88" fmla="*/ 172 w 1986"/>
                  <a:gd name="T89" fmla="*/ 17 h 608"/>
                  <a:gd name="T90" fmla="*/ 245 w 1986"/>
                  <a:gd name="T91" fmla="*/ 4 h 6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86"/>
                  <a:gd name="T139" fmla="*/ 0 h 608"/>
                  <a:gd name="T140" fmla="*/ 1986 w 1986"/>
                  <a:gd name="T141" fmla="*/ 608 h 6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86" h="608">
                    <a:moveTo>
                      <a:pt x="283" y="0"/>
                    </a:moveTo>
                    <a:lnTo>
                      <a:pt x="269" y="9"/>
                    </a:lnTo>
                    <a:lnTo>
                      <a:pt x="252" y="14"/>
                    </a:lnTo>
                    <a:lnTo>
                      <a:pt x="232" y="14"/>
                    </a:lnTo>
                    <a:lnTo>
                      <a:pt x="215" y="17"/>
                    </a:lnTo>
                    <a:lnTo>
                      <a:pt x="194" y="17"/>
                    </a:lnTo>
                    <a:lnTo>
                      <a:pt x="179" y="21"/>
                    </a:lnTo>
                    <a:lnTo>
                      <a:pt x="165" y="31"/>
                    </a:lnTo>
                    <a:lnTo>
                      <a:pt x="157" y="55"/>
                    </a:lnTo>
                    <a:lnTo>
                      <a:pt x="177" y="109"/>
                    </a:lnTo>
                    <a:lnTo>
                      <a:pt x="206" y="160"/>
                    </a:lnTo>
                    <a:lnTo>
                      <a:pt x="242" y="206"/>
                    </a:lnTo>
                    <a:lnTo>
                      <a:pt x="288" y="244"/>
                    </a:lnTo>
                    <a:lnTo>
                      <a:pt x="337" y="276"/>
                    </a:lnTo>
                    <a:lnTo>
                      <a:pt x="387" y="303"/>
                    </a:lnTo>
                    <a:lnTo>
                      <a:pt x="441" y="324"/>
                    </a:lnTo>
                    <a:lnTo>
                      <a:pt x="496" y="339"/>
                    </a:lnTo>
                    <a:lnTo>
                      <a:pt x="618" y="310"/>
                    </a:lnTo>
                    <a:lnTo>
                      <a:pt x="746" y="298"/>
                    </a:lnTo>
                    <a:lnTo>
                      <a:pt x="874" y="298"/>
                    </a:lnTo>
                    <a:lnTo>
                      <a:pt x="1005" y="315"/>
                    </a:lnTo>
                    <a:lnTo>
                      <a:pt x="1129" y="341"/>
                    </a:lnTo>
                    <a:lnTo>
                      <a:pt x="1252" y="385"/>
                    </a:lnTo>
                    <a:lnTo>
                      <a:pt x="1366" y="443"/>
                    </a:lnTo>
                    <a:lnTo>
                      <a:pt x="1475" y="523"/>
                    </a:lnTo>
                    <a:lnTo>
                      <a:pt x="1526" y="538"/>
                    </a:lnTo>
                    <a:lnTo>
                      <a:pt x="1581" y="545"/>
                    </a:lnTo>
                    <a:lnTo>
                      <a:pt x="1632" y="542"/>
                    </a:lnTo>
                    <a:lnTo>
                      <a:pt x="1688" y="535"/>
                    </a:lnTo>
                    <a:lnTo>
                      <a:pt x="1739" y="518"/>
                    </a:lnTo>
                    <a:lnTo>
                      <a:pt x="1790" y="499"/>
                    </a:lnTo>
                    <a:lnTo>
                      <a:pt x="1838" y="475"/>
                    </a:lnTo>
                    <a:lnTo>
                      <a:pt x="1884" y="453"/>
                    </a:lnTo>
                    <a:lnTo>
                      <a:pt x="1870" y="436"/>
                    </a:lnTo>
                    <a:lnTo>
                      <a:pt x="1858" y="424"/>
                    </a:lnTo>
                    <a:lnTo>
                      <a:pt x="1843" y="412"/>
                    </a:lnTo>
                    <a:lnTo>
                      <a:pt x="1831" y="402"/>
                    </a:lnTo>
                    <a:lnTo>
                      <a:pt x="1819" y="387"/>
                    </a:lnTo>
                    <a:lnTo>
                      <a:pt x="1814" y="373"/>
                    </a:lnTo>
                    <a:lnTo>
                      <a:pt x="1809" y="356"/>
                    </a:lnTo>
                    <a:lnTo>
                      <a:pt x="1814" y="339"/>
                    </a:lnTo>
                    <a:lnTo>
                      <a:pt x="1833" y="351"/>
                    </a:lnTo>
                    <a:lnTo>
                      <a:pt x="1862" y="363"/>
                    </a:lnTo>
                    <a:lnTo>
                      <a:pt x="1889" y="373"/>
                    </a:lnTo>
                    <a:lnTo>
                      <a:pt x="1918" y="387"/>
                    </a:lnTo>
                    <a:lnTo>
                      <a:pt x="1942" y="402"/>
                    </a:lnTo>
                    <a:lnTo>
                      <a:pt x="1964" y="421"/>
                    </a:lnTo>
                    <a:lnTo>
                      <a:pt x="1976" y="445"/>
                    </a:lnTo>
                    <a:lnTo>
                      <a:pt x="1984" y="482"/>
                    </a:lnTo>
                    <a:lnTo>
                      <a:pt x="1984" y="494"/>
                    </a:lnTo>
                    <a:lnTo>
                      <a:pt x="1986" y="508"/>
                    </a:lnTo>
                    <a:lnTo>
                      <a:pt x="1981" y="521"/>
                    </a:lnTo>
                    <a:lnTo>
                      <a:pt x="1979" y="535"/>
                    </a:lnTo>
                    <a:lnTo>
                      <a:pt x="1967" y="557"/>
                    </a:lnTo>
                    <a:lnTo>
                      <a:pt x="1954" y="581"/>
                    </a:lnTo>
                    <a:lnTo>
                      <a:pt x="1940" y="576"/>
                    </a:lnTo>
                    <a:lnTo>
                      <a:pt x="1933" y="571"/>
                    </a:lnTo>
                    <a:lnTo>
                      <a:pt x="1928" y="564"/>
                    </a:lnTo>
                    <a:lnTo>
                      <a:pt x="1928" y="557"/>
                    </a:lnTo>
                    <a:lnTo>
                      <a:pt x="1923" y="538"/>
                    </a:lnTo>
                    <a:lnTo>
                      <a:pt x="1913" y="523"/>
                    </a:lnTo>
                    <a:lnTo>
                      <a:pt x="1843" y="555"/>
                    </a:lnTo>
                    <a:lnTo>
                      <a:pt x="1770" y="581"/>
                    </a:lnTo>
                    <a:lnTo>
                      <a:pt x="1690" y="598"/>
                    </a:lnTo>
                    <a:lnTo>
                      <a:pt x="1613" y="608"/>
                    </a:lnTo>
                    <a:lnTo>
                      <a:pt x="1531" y="603"/>
                    </a:lnTo>
                    <a:lnTo>
                      <a:pt x="1451" y="588"/>
                    </a:lnTo>
                    <a:lnTo>
                      <a:pt x="1373" y="562"/>
                    </a:lnTo>
                    <a:lnTo>
                      <a:pt x="1303" y="523"/>
                    </a:lnTo>
                    <a:lnTo>
                      <a:pt x="1196" y="436"/>
                    </a:lnTo>
                    <a:lnTo>
                      <a:pt x="1085" y="392"/>
                    </a:lnTo>
                    <a:lnTo>
                      <a:pt x="969" y="378"/>
                    </a:lnTo>
                    <a:lnTo>
                      <a:pt x="850" y="380"/>
                    </a:lnTo>
                    <a:lnTo>
                      <a:pt x="727" y="390"/>
                    </a:lnTo>
                    <a:lnTo>
                      <a:pt x="603" y="399"/>
                    </a:lnTo>
                    <a:lnTo>
                      <a:pt x="477" y="395"/>
                    </a:lnTo>
                    <a:lnTo>
                      <a:pt x="356" y="368"/>
                    </a:lnTo>
                    <a:lnTo>
                      <a:pt x="295" y="341"/>
                    </a:lnTo>
                    <a:lnTo>
                      <a:pt x="249" y="303"/>
                    </a:lnTo>
                    <a:lnTo>
                      <a:pt x="211" y="252"/>
                    </a:lnTo>
                    <a:lnTo>
                      <a:pt x="177" y="203"/>
                    </a:lnTo>
                    <a:lnTo>
                      <a:pt x="140" y="150"/>
                    </a:lnTo>
                    <a:lnTo>
                      <a:pt x="102" y="109"/>
                    </a:lnTo>
                    <a:lnTo>
                      <a:pt x="56" y="80"/>
                    </a:lnTo>
                    <a:lnTo>
                      <a:pt x="0" y="70"/>
                    </a:lnTo>
                    <a:lnTo>
                      <a:pt x="29" y="53"/>
                    </a:lnTo>
                    <a:lnTo>
                      <a:pt x="63" y="41"/>
                    </a:lnTo>
                    <a:lnTo>
                      <a:pt x="99" y="31"/>
                    </a:lnTo>
                    <a:lnTo>
                      <a:pt x="136" y="24"/>
                    </a:lnTo>
                    <a:lnTo>
                      <a:pt x="172" y="17"/>
                    </a:lnTo>
                    <a:lnTo>
                      <a:pt x="208" y="9"/>
                    </a:lnTo>
                    <a:lnTo>
                      <a:pt x="245" y="4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97" name="Freeform 27"/>
              <p:cNvSpPr>
                <a:spLocks/>
              </p:cNvSpPr>
              <p:nvPr/>
            </p:nvSpPr>
            <p:spPr bwMode="auto">
              <a:xfrm>
                <a:off x="5949" y="3266"/>
                <a:ext cx="399" cy="284"/>
              </a:xfrm>
              <a:custGeom>
                <a:avLst/>
                <a:gdLst>
                  <a:gd name="T0" fmla="*/ 380 w 399"/>
                  <a:gd name="T1" fmla="*/ 85 h 284"/>
                  <a:gd name="T2" fmla="*/ 387 w 399"/>
                  <a:gd name="T3" fmla="*/ 100 h 284"/>
                  <a:gd name="T4" fmla="*/ 394 w 399"/>
                  <a:gd name="T5" fmla="*/ 124 h 284"/>
                  <a:gd name="T6" fmla="*/ 397 w 399"/>
                  <a:gd name="T7" fmla="*/ 148 h 284"/>
                  <a:gd name="T8" fmla="*/ 399 w 399"/>
                  <a:gd name="T9" fmla="*/ 177 h 284"/>
                  <a:gd name="T10" fmla="*/ 394 w 399"/>
                  <a:gd name="T11" fmla="*/ 204 h 284"/>
                  <a:gd name="T12" fmla="*/ 390 w 399"/>
                  <a:gd name="T13" fmla="*/ 233 h 284"/>
                  <a:gd name="T14" fmla="*/ 380 w 399"/>
                  <a:gd name="T15" fmla="*/ 257 h 284"/>
                  <a:gd name="T16" fmla="*/ 368 w 399"/>
                  <a:gd name="T17" fmla="*/ 284 h 284"/>
                  <a:gd name="T18" fmla="*/ 339 w 399"/>
                  <a:gd name="T19" fmla="*/ 252 h 284"/>
                  <a:gd name="T20" fmla="*/ 314 w 399"/>
                  <a:gd name="T21" fmla="*/ 218 h 284"/>
                  <a:gd name="T22" fmla="*/ 290 w 399"/>
                  <a:gd name="T23" fmla="*/ 184 h 284"/>
                  <a:gd name="T24" fmla="*/ 264 w 399"/>
                  <a:gd name="T25" fmla="*/ 153 h 284"/>
                  <a:gd name="T26" fmla="*/ 232 w 399"/>
                  <a:gd name="T27" fmla="*/ 124 h 284"/>
                  <a:gd name="T28" fmla="*/ 198 w 399"/>
                  <a:gd name="T29" fmla="*/ 104 h 284"/>
                  <a:gd name="T30" fmla="*/ 157 w 399"/>
                  <a:gd name="T31" fmla="*/ 95 h 284"/>
                  <a:gd name="T32" fmla="*/ 111 w 399"/>
                  <a:gd name="T33" fmla="*/ 100 h 284"/>
                  <a:gd name="T34" fmla="*/ 87 w 399"/>
                  <a:gd name="T35" fmla="*/ 78 h 284"/>
                  <a:gd name="T36" fmla="*/ 65 w 399"/>
                  <a:gd name="T37" fmla="*/ 66 h 284"/>
                  <a:gd name="T38" fmla="*/ 50 w 399"/>
                  <a:gd name="T39" fmla="*/ 58 h 284"/>
                  <a:gd name="T40" fmla="*/ 36 w 399"/>
                  <a:gd name="T41" fmla="*/ 56 h 284"/>
                  <a:gd name="T42" fmla="*/ 17 w 399"/>
                  <a:gd name="T43" fmla="*/ 56 h 284"/>
                  <a:gd name="T44" fmla="*/ 0 w 399"/>
                  <a:gd name="T45" fmla="*/ 56 h 284"/>
                  <a:gd name="T46" fmla="*/ 38 w 399"/>
                  <a:gd name="T47" fmla="*/ 29 h 284"/>
                  <a:gd name="T48" fmla="*/ 87 w 399"/>
                  <a:gd name="T49" fmla="*/ 12 h 284"/>
                  <a:gd name="T50" fmla="*/ 138 w 399"/>
                  <a:gd name="T51" fmla="*/ 0 h 284"/>
                  <a:gd name="T52" fmla="*/ 193 w 399"/>
                  <a:gd name="T53" fmla="*/ 0 h 284"/>
                  <a:gd name="T54" fmla="*/ 244 w 399"/>
                  <a:gd name="T55" fmla="*/ 5 h 284"/>
                  <a:gd name="T56" fmla="*/ 298 w 399"/>
                  <a:gd name="T57" fmla="*/ 20 h 284"/>
                  <a:gd name="T58" fmla="*/ 341 w 399"/>
                  <a:gd name="T59" fmla="*/ 46 h 284"/>
                  <a:gd name="T60" fmla="*/ 380 w 399"/>
                  <a:gd name="T61" fmla="*/ 85 h 2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9"/>
                  <a:gd name="T94" fmla="*/ 0 h 284"/>
                  <a:gd name="T95" fmla="*/ 399 w 399"/>
                  <a:gd name="T96" fmla="*/ 284 h 28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9" h="284">
                    <a:moveTo>
                      <a:pt x="380" y="85"/>
                    </a:moveTo>
                    <a:lnTo>
                      <a:pt x="387" y="100"/>
                    </a:lnTo>
                    <a:lnTo>
                      <a:pt x="394" y="124"/>
                    </a:lnTo>
                    <a:lnTo>
                      <a:pt x="397" y="148"/>
                    </a:lnTo>
                    <a:lnTo>
                      <a:pt x="399" y="177"/>
                    </a:lnTo>
                    <a:lnTo>
                      <a:pt x="394" y="204"/>
                    </a:lnTo>
                    <a:lnTo>
                      <a:pt x="390" y="233"/>
                    </a:lnTo>
                    <a:lnTo>
                      <a:pt x="380" y="257"/>
                    </a:lnTo>
                    <a:lnTo>
                      <a:pt x="368" y="284"/>
                    </a:lnTo>
                    <a:lnTo>
                      <a:pt x="339" y="252"/>
                    </a:lnTo>
                    <a:lnTo>
                      <a:pt x="314" y="218"/>
                    </a:lnTo>
                    <a:lnTo>
                      <a:pt x="290" y="184"/>
                    </a:lnTo>
                    <a:lnTo>
                      <a:pt x="264" y="153"/>
                    </a:lnTo>
                    <a:lnTo>
                      <a:pt x="232" y="124"/>
                    </a:lnTo>
                    <a:lnTo>
                      <a:pt x="198" y="104"/>
                    </a:lnTo>
                    <a:lnTo>
                      <a:pt x="157" y="95"/>
                    </a:lnTo>
                    <a:lnTo>
                      <a:pt x="111" y="100"/>
                    </a:lnTo>
                    <a:lnTo>
                      <a:pt x="87" y="78"/>
                    </a:lnTo>
                    <a:lnTo>
                      <a:pt x="65" y="66"/>
                    </a:lnTo>
                    <a:lnTo>
                      <a:pt x="50" y="58"/>
                    </a:lnTo>
                    <a:lnTo>
                      <a:pt x="36" y="56"/>
                    </a:lnTo>
                    <a:lnTo>
                      <a:pt x="17" y="56"/>
                    </a:lnTo>
                    <a:lnTo>
                      <a:pt x="0" y="56"/>
                    </a:lnTo>
                    <a:lnTo>
                      <a:pt x="38" y="29"/>
                    </a:lnTo>
                    <a:lnTo>
                      <a:pt x="87" y="12"/>
                    </a:lnTo>
                    <a:lnTo>
                      <a:pt x="138" y="0"/>
                    </a:lnTo>
                    <a:lnTo>
                      <a:pt x="193" y="0"/>
                    </a:lnTo>
                    <a:lnTo>
                      <a:pt x="244" y="5"/>
                    </a:lnTo>
                    <a:lnTo>
                      <a:pt x="298" y="20"/>
                    </a:lnTo>
                    <a:lnTo>
                      <a:pt x="341" y="46"/>
                    </a:lnTo>
                    <a:lnTo>
                      <a:pt x="380" y="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77" name="Group 28"/>
            <p:cNvGrpSpPr>
              <a:grpSpLocks/>
            </p:cNvGrpSpPr>
            <p:nvPr/>
          </p:nvGrpSpPr>
          <p:grpSpPr bwMode="auto">
            <a:xfrm>
              <a:off x="2961" y="2816"/>
              <a:ext cx="2340" cy="1800"/>
              <a:chOff x="2961" y="2816"/>
              <a:chExt cx="2340" cy="1800"/>
            </a:xfrm>
          </p:grpSpPr>
          <p:sp>
            <p:nvSpPr>
              <p:cNvPr id="26678" name="Rectangle 29"/>
              <p:cNvSpPr>
                <a:spLocks noChangeArrowheads="1"/>
              </p:cNvSpPr>
              <p:nvPr/>
            </p:nvSpPr>
            <p:spPr bwMode="auto">
              <a:xfrm>
                <a:off x="2961" y="2816"/>
                <a:ext cx="2340" cy="180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u="sng">
                    <a:latin typeface="Times New Roman" pitchFamily="18" charset="0"/>
                  </a:rPr>
                  <a:t>Ацетилсалициловая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u="sng">
                    <a:latin typeface="Times New Roman" pitchFamily="18" charset="0"/>
                  </a:rPr>
                  <a:t>кислота</a:t>
                </a:r>
                <a:endParaRPr lang="ru-RU" altLang="ru-RU" sz="1100"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СООН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     ОСОСН</a:t>
                </a:r>
                <a:r>
                  <a:rPr lang="ru-RU" altLang="ru-RU" sz="1100" baseline="-25000">
                    <a:latin typeface="Times New Roman" pitchFamily="18" charset="0"/>
                  </a:rPr>
                  <a:t>3</a:t>
                </a:r>
                <a:endParaRPr lang="ru-RU" altLang="ru-RU" sz="2400" b="0" u="sng">
                  <a:latin typeface="Algerian" pitchFamily="82" charset="0"/>
                </a:endParaRPr>
              </a:p>
            </p:txBody>
          </p:sp>
          <p:grpSp>
            <p:nvGrpSpPr>
              <p:cNvPr id="26679" name="Group 30"/>
              <p:cNvGrpSpPr>
                <a:grpSpLocks/>
              </p:cNvGrpSpPr>
              <p:nvPr/>
            </p:nvGrpSpPr>
            <p:grpSpPr bwMode="auto">
              <a:xfrm>
                <a:off x="3121" y="3616"/>
                <a:ext cx="1015" cy="1000"/>
                <a:chOff x="3121" y="5479"/>
                <a:chExt cx="1015" cy="1000"/>
              </a:xfrm>
            </p:grpSpPr>
            <p:grpSp>
              <p:nvGrpSpPr>
                <p:cNvPr id="26680" name="Group 31"/>
                <p:cNvGrpSpPr>
                  <a:grpSpLocks/>
                </p:cNvGrpSpPr>
                <p:nvPr/>
              </p:nvGrpSpPr>
              <p:grpSpPr bwMode="auto">
                <a:xfrm>
                  <a:off x="3121" y="5479"/>
                  <a:ext cx="780" cy="1000"/>
                  <a:chOff x="4221" y="10979"/>
                  <a:chExt cx="540" cy="900"/>
                </a:xfrm>
              </p:grpSpPr>
              <p:grpSp>
                <p:nvGrpSpPr>
                  <p:cNvPr id="2668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4221" y="11159"/>
                    <a:ext cx="540" cy="720"/>
                    <a:chOff x="3951" y="10889"/>
                    <a:chExt cx="540" cy="720"/>
                  </a:xfrm>
                </p:grpSpPr>
                <p:sp>
                  <p:nvSpPr>
                    <p:cNvPr id="26684" name="AutoShape 3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3861" y="10979"/>
                      <a:ext cx="720" cy="540"/>
                    </a:xfrm>
                    <a:prstGeom prst="hexagon">
                      <a:avLst>
                        <a:gd name="adj" fmla="val 33333"/>
                        <a:gd name="vf" fmla="val 115470"/>
                      </a:avLst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vert="eaVert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6685" name="Oval 3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041" y="11159"/>
                      <a:ext cx="360" cy="18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 b="0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668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3" y="10979"/>
                    <a:ext cx="0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681" name="Line 36"/>
                <p:cNvSpPr>
                  <a:spLocks noChangeShapeType="1"/>
                </p:cNvSpPr>
                <p:nvPr/>
              </p:nvSpPr>
              <p:spPr bwMode="auto">
                <a:xfrm>
                  <a:off x="3902" y="5907"/>
                  <a:ext cx="2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676400" y="2133600"/>
            <a:ext cx="2511425" cy="1104900"/>
            <a:chOff x="1707" y="3299"/>
            <a:chExt cx="3954" cy="1740"/>
          </a:xfrm>
        </p:grpSpPr>
        <p:pic>
          <p:nvPicPr>
            <p:cNvPr id="26674" name="Picture 38" descr="FD00369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3299"/>
              <a:ext cx="1038" cy="1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5" name="Rectangle 39"/>
            <p:cNvSpPr>
              <a:spLocks noChangeArrowheads="1"/>
            </p:cNvSpPr>
            <p:nvPr/>
          </p:nvSpPr>
          <p:spPr bwMode="auto">
            <a:xfrm>
              <a:off x="2421" y="4139"/>
              <a:ext cx="3240" cy="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Винная кислота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HOOC</a:t>
              </a:r>
              <a:r>
                <a:rPr lang="ru-RU" altLang="ru-RU" sz="1100">
                  <a:latin typeface="Times New Roman" pitchFamily="18" charset="0"/>
                </a:rPr>
                <a:t> – СН  - СН –– </a:t>
              </a:r>
              <a:r>
                <a:rPr lang="en-US" altLang="ru-RU" sz="1100">
                  <a:latin typeface="Times New Roman" pitchFamily="18" charset="0"/>
                </a:rPr>
                <a:t>COOH</a:t>
              </a:r>
              <a:endParaRPr lang="ru-RU" altLang="ru-RU" sz="11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                 ОН     ОН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495800" y="2514600"/>
            <a:ext cx="2514600" cy="1143000"/>
            <a:chOff x="7281" y="5579"/>
            <a:chExt cx="3960" cy="1800"/>
          </a:xfrm>
        </p:grpSpPr>
        <p:pic>
          <p:nvPicPr>
            <p:cNvPr id="26672" name="Picture 41" descr="G050350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1" y="5579"/>
              <a:ext cx="1440" cy="1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3" name="Rectangle 42"/>
            <p:cNvSpPr>
              <a:spLocks noChangeArrowheads="1"/>
            </p:cNvSpPr>
            <p:nvPr/>
          </p:nvSpPr>
          <p:spPr bwMode="auto">
            <a:xfrm>
              <a:off x="8361" y="6479"/>
              <a:ext cx="2880" cy="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Молочная кислота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СН</a:t>
              </a:r>
              <a:r>
                <a:rPr lang="ru-RU" altLang="ru-RU" sz="1100" baseline="-25000">
                  <a:latin typeface="Times New Roman" pitchFamily="18" charset="0"/>
                </a:rPr>
                <a:t>3</a:t>
              </a:r>
              <a:r>
                <a:rPr lang="ru-RU" altLang="ru-RU" sz="1100">
                  <a:latin typeface="Times New Roman" pitchFamily="18" charset="0"/>
                </a:rPr>
                <a:t>  - СН –– </a:t>
              </a:r>
              <a:r>
                <a:rPr lang="en-US" altLang="ru-RU" sz="1100">
                  <a:latin typeface="Times New Roman" pitchFamily="18" charset="0"/>
                </a:rPr>
                <a:t>COOH</a:t>
              </a:r>
              <a:endParaRPr lang="ru-RU" altLang="ru-RU" sz="11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                  ОН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4572000" y="3581400"/>
            <a:ext cx="2286000" cy="1028700"/>
            <a:chOff x="2601" y="6299"/>
            <a:chExt cx="3600" cy="1620"/>
          </a:xfrm>
        </p:grpSpPr>
        <p:pic>
          <p:nvPicPr>
            <p:cNvPr id="26670" name="Picture 44" descr="G010007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6299"/>
              <a:ext cx="1256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1" name="Rectangle 45"/>
            <p:cNvSpPr>
              <a:spLocks noChangeArrowheads="1"/>
            </p:cNvSpPr>
            <p:nvPr/>
          </p:nvSpPr>
          <p:spPr bwMode="auto">
            <a:xfrm>
              <a:off x="2961" y="7019"/>
              <a:ext cx="3240" cy="9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Яблочная кислота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HOOC</a:t>
              </a:r>
              <a:r>
                <a:rPr lang="ru-RU" altLang="ru-RU" sz="1100">
                  <a:latin typeface="Times New Roman" pitchFamily="18" charset="0"/>
                </a:rPr>
                <a:t> – СН  - СН</a:t>
              </a:r>
              <a:r>
                <a:rPr lang="ru-RU" altLang="ru-RU" sz="1100" baseline="-25000">
                  <a:latin typeface="Times New Roman" pitchFamily="18" charset="0"/>
                </a:rPr>
                <a:t>2</a:t>
              </a:r>
              <a:r>
                <a:rPr lang="ru-RU" altLang="ru-RU" sz="1100">
                  <a:latin typeface="Times New Roman" pitchFamily="18" charset="0"/>
                </a:rPr>
                <a:t> –– </a:t>
              </a:r>
              <a:r>
                <a:rPr lang="en-US" altLang="ru-RU" sz="1100">
                  <a:latin typeface="Times New Roman" pitchFamily="18" charset="0"/>
                </a:rPr>
                <a:t>COOH</a:t>
              </a:r>
              <a:endParaRPr lang="ru-RU" altLang="ru-RU" sz="11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                 ОН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1600200" y="3657600"/>
            <a:ext cx="2501900" cy="996950"/>
            <a:chOff x="2061" y="3599"/>
            <a:chExt cx="3960" cy="1620"/>
          </a:xfrm>
        </p:grpSpPr>
        <p:pic>
          <p:nvPicPr>
            <p:cNvPr id="26668" name="Picture 47" descr="ya_510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3599"/>
              <a:ext cx="1189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9" name="Rectangle 48"/>
            <p:cNvSpPr>
              <a:spLocks noChangeArrowheads="1"/>
            </p:cNvSpPr>
            <p:nvPr/>
          </p:nvSpPr>
          <p:spPr bwMode="auto">
            <a:xfrm>
              <a:off x="2781" y="4499"/>
              <a:ext cx="324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Янтарная кислота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HOOC</a:t>
              </a:r>
              <a:r>
                <a:rPr lang="ru-RU" altLang="ru-RU" sz="1100">
                  <a:latin typeface="Times New Roman" pitchFamily="18" charset="0"/>
                </a:rPr>
                <a:t> – СН</a:t>
              </a:r>
              <a:r>
                <a:rPr lang="ru-RU" altLang="ru-RU" sz="1100" baseline="-25000">
                  <a:latin typeface="Times New Roman" pitchFamily="18" charset="0"/>
                </a:rPr>
                <a:t>2</a:t>
              </a:r>
              <a:r>
                <a:rPr lang="ru-RU" altLang="ru-RU" sz="1100">
                  <a:latin typeface="Times New Roman" pitchFamily="18" charset="0"/>
                </a:rPr>
                <a:t>  - СН</a:t>
              </a:r>
              <a:r>
                <a:rPr lang="ru-RU" altLang="ru-RU" sz="1100" baseline="-25000">
                  <a:latin typeface="Times New Roman" pitchFamily="18" charset="0"/>
                </a:rPr>
                <a:t>2</a:t>
              </a:r>
              <a:r>
                <a:rPr lang="ru-RU" altLang="ru-RU" sz="1100">
                  <a:latin typeface="Times New Roman" pitchFamily="18" charset="0"/>
                </a:rPr>
                <a:t> –– </a:t>
              </a:r>
              <a:r>
                <a:rPr lang="en-US" altLang="ru-RU" sz="1100">
                  <a:latin typeface="Times New Roman" pitchFamily="18" charset="0"/>
                </a:rPr>
                <a:t>COOH</a:t>
              </a:r>
              <a:endParaRPr lang="ru-RU" altLang="ru-RU" sz="1100"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>
                  <a:latin typeface="Times New Roman" pitchFamily="18" charset="0"/>
                </a:rPr>
                <a:t>                 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2590800" y="4800600"/>
            <a:ext cx="1600200" cy="1371600"/>
            <a:chOff x="3861" y="10979"/>
            <a:chExt cx="2520" cy="2160"/>
          </a:xfrm>
        </p:grpSpPr>
        <p:pic>
          <p:nvPicPr>
            <p:cNvPr id="26660" name="Picture 50" descr="FD00403_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10979"/>
              <a:ext cx="107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61" name="Group 51"/>
            <p:cNvGrpSpPr>
              <a:grpSpLocks/>
            </p:cNvGrpSpPr>
            <p:nvPr/>
          </p:nvGrpSpPr>
          <p:grpSpPr bwMode="auto">
            <a:xfrm>
              <a:off x="4761" y="11519"/>
              <a:ext cx="1620" cy="1620"/>
              <a:chOff x="3861" y="10259"/>
              <a:chExt cx="1620" cy="1620"/>
            </a:xfrm>
          </p:grpSpPr>
          <p:sp>
            <p:nvSpPr>
              <p:cNvPr id="26662" name="Rectangle 52"/>
              <p:cNvSpPr>
                <a:spLocks noChangeArrowheads="1"/>
              </p:cNvSpPr>
              <p:nvPr/>
            </p:nvSpPr>
            <p:spPr bwMode="auto">
              <a:xfrm>
                <a:off x="3861" y="10259"/>
                <a:ext cx="1620" cy="162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u="sng">
                    <a:latin typeface="Times New Roman" pitchFamily="18" charset="0"/>
                  </a:rPr>
                  <a:t>Бензойная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u="sng">
                    <a:latin typeface="Times New Roman" pitchFamily="18" charset="0"/>
                  </a:rPr>
                  <a:t>кислота</a:t>
                </a:r>
                <a:endParaRPr lang="ru-RU" altLang="ru-RU" sz="1100"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СООН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2400" b="0" u="sng">
                  <a:latin typeface="Algerian" pitchFamily="82" charset="0"/>
                </a:endParaRPr>
              </a:p>
            </p:txBody>
          </p:sp>
          <p:grpSp>
            <p:nvGrpSpPr>
              <p:cNvPr id="26663" name="Group 53"/>
              <p:cNvGrpSpPr>
                <a:grpSpLocks/>
              </p:cNvGrpSpPr>
              <p:nvPr/>
            </p:nvGrpSpPr>
            <p:grpSpPr bwMode="auto">
              <a:xfrm>
                <a:off x="4221" y="10979"/>
                <a:ext cx="540" cy="900"/>
                <a:chOff x="4221" y="10979"/>
                <a:chExt cx="540" cy="900"/>
              </a:xfrm>
            </p:grpSpPr>
            <p:grpSp>
              <p:nvGrpSpPr>
                <p:cNvPr id="26664" name="Group 54"/>
                <p:cNvGrpSpPr>
                  <a:grpSpLocks/>
                </p:cNvGrpSpPr>
                <p:nvPr/>
              </p:nvGrpSpPr>
              <p:grpSpPr bwMode="auto">
                <a:xfrm>
                  <a:off x="4221" y="11159"/>
                  <a:ext cx="540" cy="720"/>
                  <a:chOff x="3951" y="10889"/>
                  <a:chExt cx="540" cy="720"/>
                </a:xfrm>
              </p:grpSpPr>
              <p:sp>
                <p:nvSpPr>
                  <p:cNvPr id="26666" name="AutoShape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61" y="10979"/>
                    <a:ext cx="720" cy="540"/>
                  </a:xfrm>
                  <a:prstGeom prst="hexagon">
                    <a:avLst>
                      <a:gd name="adj" fmla="val 33333"/>
                      <a:gd name="vf" fmla="val 115470"/>
                    </a:avLst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 b="0">
                      <a:latin typeface="Arial" charset="0"/>
                    </a:endParaRPr>
                  </a:p>
                </p:txBody>
              </p:sp>
              <p:sp>
                <p:nvSpPr>
                  <p:cNvPr id="26667" name="Oval 5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041" y="11159"/>
                    <a:ext cx="360" cy="1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2400" b="0">
                      <a:latin typeface="Arial" charset="0"/>
                    </a:endParaRPr>
                  </a:p>
                </p:txBody>
              </p:sp>
            </p:grpSp>
            <p:sp>
              <p:nvSpPr>
                <p:cNvPr id="26665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503" y="10979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4572000" y="5105400"/>
            <a:ext cx="2057400" cy="1371600"/>
            <a:chOff x="7101" y="11339"/>
            <a:chExt cx="3240" cy="2160"/>
          </a:xfrm>
        </p:grpSpPr>
        <p:grpSp>
          <p:nvGrpSpPr>
            <p:cNvPr id="26648" name="Group 59"/>
            <p:cNvGrpSpPr>
              <a:grpSpLocks/>
            </p:cNvGrpSpPr>
            <p:nvPr/>
          </p:nvGrpSpPr>
          <p:grpSpPr bwMode="auto">
            <a:xfrm>
              <a:off x="7461" y="11339"/>
              <a:ext cx="2880" cy="2160"/>
              <a:chOff x="801" y="5759"/>
              <a:chExt cx="2880" cy="2160"/>
            </a:xfrm>
          </p:grpSpPr>
          <p:sp>
            <p:nvSpPr>
              <p:cNvPr id="26650" name="Rectangle 60"/>
              <p:cNvSpPr>
                <a:spLocks noChangeArrowheads="1"/>
              </p:cNvSpPr>
              <p:nvPr/>
            </p:nvSpPr>
            <p:spPr bwMode="auto">
              <a:xfrm>
                <a:off x="801" y="5759"/>
                <a:ext cx="2880" cy="2160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u="sng">
                    <a:latin typeface="Times New Roman" pitchFamily="18" charset="0"/>
                  </a:rPr>
                  <a:t>Аскорбиновая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u="sng">
                    <a:latin typeface="Times New Roman" pitchFamily="18" charset="0"/>
                  </a:rPr>
                  <a:t>кислота</a:t>
                </a:r>
                <a:endParaRPr lang="ru-RU" altLang="ru-RU" sz="1100"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          НО      ОН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     Н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                           =О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НОН</a:t>
                </a:r>
                <a:r>
                  <a:rPr lang="ru-RU" altLang="ru-RU" sz="1100" baseline="-25000">
                    <a:latin typeface="Times New Roman" pitchFamily="18" charset="0"/>
                  </a:rPr>
                  <a:t>2</a:t>
                </a:r>
                <a:r>
                  <a:rPr lang="ru-RU" altLang="ru-RU" sz="1100">
                    <a:latin typeface="Times New Roman" pitchFamily="18" charset="0"/>
                  </a:rPr>
                  <a:t>С-НОНС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>
                    <a:latin typeface="Times New Roman" pitchFamily="18" charset="0"/>
                  </a:rPr>
                  <a:t>                                О</a:t>
                </a:r>
                <a:endParaRPr lang="ru-RU" altLang="ru-RU" sz="2400" b="0" u="sng">
                  <a:latin typeface="Algerian" pitchFamily="82" charset="0"/>
                </a:endParaRPr>
              </a:p>
            </p:txBody>
          </p:sp>
          <p:grpSp>
            <p:nvGrpSpPr>
              <p:cNvPr id="26651" name="Group 61"/>
              <p:cNvGrpSpPr>
                <a:grpSpLocks/>
              </p:cNvGrpSpPr>
              <p:nvPr/>
            </p:nvGrpSpPr>
            <p:grpSpPr bwMode="auto">
              <a:xfrm>
                <a:off x="2241" y="6428"/>
                <a:ext cx="900" cy="1080"/>
                <a:chOff x="2241" y="6428"/>
                <a:chExt cx="900" cy="1080"/>
              </a:xfrm>
            </p:grpSpPr>
            <p:grpSp>
              <p:nvGrpSpPr>
                <p:cNvPr id="26652" name="Group 62"/>
                <p:cNvGrpSpPr>
                  <a:grpSpLocks/>
                </p:cNvGrpSpPr>
                <p:nvPr/>
              </p:nvGrpSpPr>
              <p:grpSpPr bwMode="auto">
                <a:xfrm>
                  <a:off x="2421" y="6428"/>
                  <a:ext cx="720" cy="1080"/>
                  <a:chOff x="2601" y="6479"/>
                  <a:chExt cx="720" cy="1080"/>
                </a:xfrm>
              </p:grpSpPr>
              <p:sp>
                <p:nvSpPr>
                  <p:cNvPr id="26655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1" y="6479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56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41" y="6479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65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2601" y="6839"/>
                    <a:ext cx="720" cy="720"/>
                    <a:chOff x="2601" y="6839"/>
                    <a:chExt cx="720" cy="720"/>
                  </a:xfrm>
                </p:grpSpPr>
                <p:sp>
                  <p:nvSpPr>
                    <p:cNvPr id="26658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2601" y="6839"/>
                      <a:ext cx="720" cy="720"/>
                    </a:xfrm>
                    <a:prstGeom prst="pentagon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2400" b="0">
                        <a:latin typeface="Arial" charset="0"/>
                      </a:endParaRPr>
                    </a:p>
                  </p:txBody>
                </p:sp>
                <p:sp>
                  <p:nvSpPr>
                    <p:cNvPr id="26659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1" y="6907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6653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2241" y="7019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4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241" y="7199"/>
                  <a:ext cx="180" cy="1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26649" name="Picture 70" descr="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1" y="11699"/>
              <a:ext cx="720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1981200" y="6096000"/>
            <a:ext cx="2265363" cy="1003300"/>
            <a:chOff x="2095" y="3059"/>
            <a:chExt cx="3566" cy="1582"/>
          </a:xfrm>
        </p:grpSpPr>
        <p:pic>
          <p:nvPicPr>
            <p:cNvPr id="26646" name="Picture 72" descr="G010168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" y="3059"/>
              <a:ext cx="941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7" name="Rectangle 73"/>
            <p:cNvSpPr>
              <a:spLocks noChangeArrowheads="1"/>
            </p:cNvSpPr>
            <p:nvPr/>
          </p:nvSpPr>
          <p:spPr bwMode="auto">
            <a:xfrm>
              <a:off x="2961" y="3419"/>
              <a:ext cx="2700" cy="7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u="sng">
                  <a:latin typeface="Times New Roman" pitchFamily="18" charset="0"/>
                </a:rPr>
                <a:t>Уксусная кислота</a:t>
              </a:r>
              <a:endParaRPr lang="en-US" altLang="ru-RU" sz="1100" u="sng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100">
                  <a:latin typeface="Times New Roman" pitchFamily="18" charset="0"/>
                </a:rPr>
                <a:t>H</a:t>
              </a:r>
              <a:r>
                <a:rPr lang="ru-RU" altLang="ru-RU" sz="1100" baseline="-25000">
                  <a:latin typeface="Times New Roman" pitchFamily="18" charset="0"/>
                </a:rPr>
                <a:t>3</a:t>
              </a:r>
              <a:r>
                <a:rPr lang="en-US" altLang="ru-RU" sz="1100">
                  <a:latin typeface="Times New Roman" pitchFamily="18" charset="0"/>
                </a:rPr>
                <a:t>C –– COOH</a:t>
              </a:r>
              <a:endParaRPr lang="ru-RU" altLang="ru-RU" sz="2400" b="0" u="sng">
                <a:latin typeface="Algerian" pitchFamily="82" charset="0"/>
              </a:endParaRPr>
            </a:p>
          </p:txBody>
        </p:sp>
      </p:grpSp>
      <p:sp>
        <p:nvSpPr>
          <p:cNvPr id="26637" name="Line 73"/>
          <p:cNvSpPr>
            <a:spLocks noChangeShapeType="1"/>
          </p:cNvSpPr>
          <p:nvPr/>
        </p:nvSpPr>
        <p:spPr bwMode="auto">
          <a:xfrm flipH="1" flipV="1">
            <a:off x="4267200" y="0"/>
            <a:ext cx="152400" cy="6858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Line 75"/>
          <p:cNvSpPr>
            <a:spLocks noChangeShapeType="1"/>
          </p:cNvSpPr>
          <p:nvPr/>
        </p:nvSpPr>
        <p:spPr bwMode="auto">
          <a:xfrm>
            <a:off x="4267200" y="65532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Line 76"/>
          <p:cNvSpPr>
            <a:spLocks noChangeShapeType="1"/>
          </p:cNvSpPr>
          <p:nvPr/>
        </p:nvSpPr>
        <p:spPr bwMode="auto">
          <a:xfrm>
            <a:off x="4191000" y="41910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0" name="Line 77"/>
          <p:cNvSpPr>
            <a:spLocks noChangeShapeType="1"/>
          </p:cNvSpPr>
          <p:nvPr/>
        </p:nvSpPr>
        <p:spPr bwMode="auto">
          <a:xfrm>
            <a:off x="4191000" y="20574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1" name="Line 78"/>
          <p:cNvSpPr>
            <a:spLocks noChangeShapeType="1"/>
          </p:cNvSpPr>
          <p:nvPr/>
        </p:nvSpPr>
        <p:spPr bwMode="auto">
          <a:xfrm>
            <a:off x="4267200" y="54102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2" name="Line 79"/>
          <p:cNvSpPr>
            <a:spLocks noChangeShapeType="1"/>
          </p:cNvSpPr>
          <p:nvPr/>
        </p:nvSpPr>
        <p:spPr bwMode="auto">
          <a:xfrm>
            <a:off x="4191000" y="30480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3" name="Line 80"/>
          <p:cNvSpPr>
            <a:spLocks noChangeShapeType="1"/>
          </p:cNvSpPr>
          <p:nvPr/>
        </p:nvSpPr>
        <p:spPr bwMode="auto">
          <a:xfrm>
            <a:off x="4114800" y="11430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Line 81"/>
          <p:cNvSpPr>
            <a:spLocks noChangeShapeType="1"/>
          </p:cNvSpPr>
          <p:nvPr/>
        </p:nvSpPr>
        <p:spPr bwMode="auto">
          <a:xfrm>
            <a:off x="4114800" y="304800"/>
            <a:ext cx="304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5" name="Text Box 82"/>
          <p:cNvSpPr txBox="1">
            <a:spLocks noChangeArrowheads="1"/>
          </p:cNvSpPr>
          <p:nvPr/>
        </p:nvSpPr>
        <p:spPr bwMode="auto">
          <a:xfrm>
            <a:off x="7543800" y="914400"/>
            <a:ext cx="1600200" cy="4838700"/>
          </a:xfrm>
          <a:prstGeom prst="rect">
            <a:avLst/>
          </a:prstGeom>
          <a:gradFill rotWithShape="1">
            <a:gsLst>
              <a:gs pos="0">
                <a:srgbClr val="A8FED1"/>
              </a:gs>
              <a:gs pos="50000">
                <a:srgbClr val="FFFFFF"/>
              </a:gs>
              <a:gs pos="100000">
                <a:srgbClr val="A8FED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Карбо-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новые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кислоты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в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порядке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увеличе-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ния их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кислот-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i="1">
                <a:solidFill>
                  <a:srgbClr val="000000"/>
                </a:solidFill>
                <a:latin typeface="Arial" charset="0"/>
              </a:rPr>
              <a:t>ности</a:t>
            </a:r>
          </a:p>
        </p:txBody>
      </p:sp>
    </p:spTree>
    <p:extLst>
      <p:ext uri="{BB962C8B-B14F-4D97-AF65-F5344CB8AC3E}">
        <p14:creationId xmlns:p14="http://schemas.microsoft.com/office/powerpoint/2010/main" val="14153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6"/>
          <p:cNvSpPr>
            <a:spLocks noChangeArrowheads="1" noChangeShapeType="1" noTextEdit="1"/>
          </p:cNvSpPr>
          <p:nvPr/>
        </p:nvSpPr>
        <p:spPr bwMode="auto">
          <a:xfrm>
            <a:off x="1981200" y="2438400"/>
            <a:ext cx="4886325" cy="2100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725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52400" y="152400"/>
            <a:ext cx="876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Все карбоновые кислоты имеют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FF0000"/>
                </a:solidFill>
              </a:rPr>
              <a:t>функциональную группу</a:t>
            </a:r>
          </a:p>
        </p:txBody>
      </p:sp>
      <p:cxnSp>
        <p:nvCxnSpPr>
          <p:cNvPr id="5123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1143000" y="1676400"/>
            <a:ext cx="3810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Прямоугольник 20"/>
          <p:cNvSpPr/>
          <p:nvPr/>
        </p:nvSpPr>
        <p:spPr bwMode="auto">
          <a:xfrm>
            <a:off x="533400" y="1447800"/>
            <a:ext cx="1371600" cy="762000"/>
          </a:xfrm>
          <a:prstGeom prst="rect">
            <a:avLst/>
          </a:prstGeom>
          <a:ln>
            <a:prstDash val="sysDot"/>
            <a:headEnd type="none" w="med" len="med"/>
            <a:tailEnd type="none" w="med" len="med"/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0" dirty="0">
                <a:solidFill>
                  <a:schemeClr val="tx1"/>
                </a:solidFill>
              </a:rPr>
              <a:t>- С</a:t>
            </a:r>
          </a:p>
        </p:txBody>
      </p:sp>
      <p:cxnSp>
        <p:nvCxnSpPr>
          <p:cNvPr id="5127" name="Прямая соединительная линия 21"/>
          <p:cNvCxnSpPr>
            <a:cxnSpLocks noChangeShapeType="1"/>
          </p:cNvCxnSpPr>
          <p:nvPr/>
        </p:nvCxnSpPr>
        <p:spPr bwMode="auto">
          <a:xfrm flipV="1">
            <a:off x="1143000" y="1676400"/>
            <a:ext cx="381000" cy="2286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Овал 28"/>
          <p:cNvSpPr/>
          <p:nvPr/>
        </p:nvSpPr>
        <p:spPr bwMode="auto">
          <a:xfrm>
            <a:off x="1219200" y="2209800"/>
            <a:ext cx="990600" cy="533400"/>
          </a:xfrm>
          <a:prstGeom prst="ellipse">
            <a:avLst/>
          </a:prstGeom>
          <a:ln>
            <a:prstDash val="sysDot"/>
            <a:headEnd type="none" w="med" len="med"/>
            <a:tailEnd type="none" w="med" len="med"/>
          </a:ln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0" dirty="0">
                <a:solidFill>
                  <a:schemeClr val="tx1"/>
                </a:solidFill>
              </a:rPr>
              <a:t>ОН</a:t>
            </a:r>
          </a:p>
        </p:txBody>
      </p:sp>
      <p:cxnSp>
        <p:nvCxnSpPr>
          <p:cNvPr id="5131" name="Прямая соединительная линия 31"/>
          <p:cNvCxnSpPr>
            <a:cxnSpLocks noChangeShapeType="1"/>
          </p:cNvCxnSpPr>
          <p:nvPr/>
        </p:nvCxnSpPr>
        <p:spPr bwMode="auto">
          <a:xfrm>
            <a:off x="1143000" y="2057400"/>
            <a:ext cx="381000" cy="2286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2" name="TextBox 32"/>
          <p:cNvSpPr txBox="1">
            <a:spLocks noChangeArrowheads="1"/>
          </p:cNvSpPr>
          <p:nvPr/>
        </p:nvSpPr>
        <p:spPr bwMode="auto">
          <a:xfrm>
            <a:off x="1447800" y="13716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/>
              <a:t>О</a:t>
            </a:r>
          </a:p>
        </p:txBody>
      </p:sp>
      <p:sp>
        <p:nvSpPr>
          <p:cNvPr id="5133" name="TextBox 33"/>
          <p:cNvSpPr txBox="1">
            <a:spLocks noChangeArrowheads="1"/>
          </p:cNvSpPr>
          <p:nvPr/>
        </p:nvSpPr>
        <p:spPr bwMode="auto">
          <a:xfrm>
            <a:off x="304800" y="1066800"/>
            <a:ext cx="252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u="sng">
                <a:solidFill>
                  <a:srgbClr val="FF0000"/>
                </a:solidFill>
              </a:rPr>
              <a:t>Карбо</a:t>
            </a:r>
            <a:r>
              <a:rPr lang="ru-RU" altLang="ru-RU" sz="1600" b="0"/>
              <a:t>нильная группа</a:t>
            </a:r>
          </a:p>
        </p:txBody>
      </p:sp>
      <p:sp>
        <p:nvSpPr>
          <p:cNvPr id="5134" name="TextBox 35"/>
          <p:cNvSpPr txBox="1">
            <a:spLocks noChangeArrowheads="1"/>
          </p:cNvSpPr>
          <p:nvPr/>
        </p:nvSpPr>
        <p:spPr bwMode="auto">
          <a:xfrm>
            <a:off x="457200" y="2819400"/>
            <a:ext cx="1828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u="sng"/>
              <a:t>Гидро</a:t>
            </a:r>
            <a:r>
              <a:rPr lang="ru-RU" altLang="ru-RU" sz="1600" b="0" u="sng">
                <a:solidFill>
                  <a:srgbClr val="FF0000"/>
                </a:solidFill>
              </a:rPr>
              <a:t>ксильная </a:t>
            </a:r>
            <a:r>
              <a:rPr lang="ru-RU" altLang="ru-RU" sz="1600" b="0"/>
              <a:t>группа</a:t>
            </a:r>
          </a:p>
        </p:txBody>
      </p:sp>
      <p:sp>
        <p:nvSpPr>
          <p:cNvPr id="37" name="Правая фигурная скобка 36"/>
          <p:cNvSpPr/>
          <p:nvPr/>
        </p:nvSpPr>
        <p:spPr bwMode="auto">
          <a:xfrm>
            <a:off x="2743200" y="990600"/>
            <a:ext cx="762000" cy="2514600"/>
          </a:xfrm>
          <a:prstGeom prst="rightBrac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1800" b="0" u="sng"/>
          </a:p>
        </p:txBody>
      </p:sp>
      <p:sp>
        <p:nvSpPr>
          <p:cNvPr id="5138" name="TextBox 37"/>
          <p:cNvSpPr txBox="1">
            <a:spLocks noChangeArrowheads="1"/>
          </p:cNvSpPr>
          <p:nvPr/>
        </p:nvSpPr>
        <p:spPr bwMode="auto">
          <a:xfrm>
            <a:off x="3429000" y="2133600"/>
            <a:ext cx="199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 u="sng">
                <a:solidFill>
                  <a:srgbClr val="FF0000"/>
                </a:solidFill>
              </a:rPr>
              <a:t>Карбоксильная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 u="sng">
                <a:solidFill>
                  <a:srgbClr val="FF0000"/>
                </a:solidFill>
              </a:rPr>
              <a:t>группа </a:t>
            </a:r>
          </a:p>
        </p:txBody>
      </p:sp>
      <p:sp>
        <p:nvSpPr>
          <p:cNvPr id="5139" name="TextBox 38"/>
          <p:cNvSpPr txBox="1">
            <a:spLocks noChangeArrowheads="1"/>
          </p:cNvSpPr>
          <p:nvPr/>
        </p:nvSpPr>
        <p:spPr bwMode="auto">
          <a:xfrm>
            <a:off x="5410200" y="2286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/>
              <a:t>Общая формула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 bwMode="auto">
          <a:xfrm>
            <a:off x="5638800" y="685800"/>
            <a:ext cx="2362200" cy="1143000"/>
          </a:xfrm>
          <a:prstGeom prst="flowChartAlternateProcess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0" dirty="0">
                <a:solidFill>
                  <a:srgbClr val="FF0000"/>
                </a:solidFill>
              </a:rPr>
              <a:t>R   C</a:t>
            </a:r>
          </a:p>
        </p:txBody>
      </p:sp>
      <p:cxnSp>
        <p:nvCxnSpPr>
          <p:cNvPr id="5143" name="Прямая соединительная линия 40"/>
          <p:cNvCxnSpPr>
            <a:cxnSpLocks noChangeShapeType="1"/>
          </p:cNvCxnSpPr>
          <p:nvPr/>
        </p:nvCxnSpPr>
        <p:spPr bwMode="auto">
          <a:xfrm flipV="1">
            <a:off x="6553200" y="990600"/>
            <a:ext cx="38100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4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6019800" y="1371600"/>
            <a:ext cx="3048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5" name="Прямая соединительная линия 43"/>
          <p:cNvCxnSpPr>
            <a:cxnSpLocks noChangeShapeType="1"/>
          </p:cNvCxnSpPr>
          <p:nvPr/>
        </p:nvCxnSpPr>
        <p:spPr bwMode="auto">
          <a:xfrm flipV="1">
            <a:off x="6553200" y="1066800"/>
            <a:ext cx="38100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6" name="Прямая соединительная линия 44"/>
          <p:cNvCxnSpPr>
            <a:cxnSpLocks noChangeShapeType="1"/>
          </p:cNvCxnSpPr>
          <p:nvPr/>
        </p:nvCxnSpPr>
        <p:spPr bwMode="auto">
          <a:xfrm>
            <a:off x="6553200" y="1371600"/>
            <a:ext cx="38100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7" name="TextBox 47"/>
          <p:cNvSpPr txBox="1">
            <a:spLocks noChangeArrowheads="1"/>
          </p:cNvSpPr>
          <p:nvPr/>
        </p:nvSpPr>
        <p:spPr bwMode="auto">
          <a:xfrm>
            <a:off x="6858000" y="1371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FF0000"/>
                </a:solidFill>
              </a:rPr>
              <a:t>ОН</a:t>
            </a:r>
          </a:p>
        </p:txBody>
      </p:sp>
      <p:cxnSp>
        <p:nvCxnSpPr>
          <p:cNvPr id="5148" name="Прямая соединительная линия 48"/>
          <p:cNvCxnSpPr>
            <a:cxnSpLocks noChangeShapeType="1"/>
          </p:cNvCxnSpPr>
          <p:nvPr/>
        </p:nvCxnSpPr>
        <p:spPr bwMode="auto">
          <a:xfrm flipV="1">
            <a:off x="1143000" y="1752600"/>
            <a:ext cx="381000" cy="2286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9" name="TextBox 49"/>
          <p:cNvSpPr txBox="1">
            <a:spLocks noChangeArrowheads="1"/>
          </p:cNvSpPr>
          <p:nvPr/>
        </p:nvSpPr>
        <p:spPr bwMode="auto">
          <a:xfrm>
            <a:off x="6858000" y="6858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562600" y="2438400"/>
            <a:ext cx="2895600" cy="1143000"/>
          </a:xfrm>
          <a:prstGeom prst="roundRect">
            <a:avLst/>
          </a:prstGeom>
          <a:ln w="9525">
            <a:solidFill>
              <a:srgbClr val="0099FF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800" b="0" u="sng">
              <a:solidFill>
                <a:schemeClr val="tx1"/>
              </a:solidFill>
            </a:endParaRPr>
          </a:p>
        </p:txBody>
      </p:sp>
      <p:sp>
        <p:nvSpPr>
          <p:cNvPr id="5151" name="TextBox 22"/>
          <p:cNvSpPr txBox="1">
            <a:spLocks noChangeArrowheads="1"/>
          </p:cNvSpPr>
          <p:nvPr/>
        </p:nvSpPr>
        <p:spPr bwMode="auto">
          <a:xfrm>
            <a:off x="5715000" y="28956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FF0000"/>
                </a:solidFill>
              </a:rPr>
              <a:t>С</a:t>
            </a:r>
            <a:r>
              <a:rPr lang="en-US" altLang="ru-RU" sz="1600" b="0">
                <a:solidFill>
                  <a:srgbClr val="FF0000"/>
                </a:solidFill>
              </a:rPr>
              <a:t>n</a:t>
            </a:r>
            <a:r>
              <a:rPr lang="ru-RU" altLang="ru-RU" sz="2400" b="0">
                <a:solidFill>
                  <a:srgbClr val="FF0000"/>
                </a:solidFill>
              </a:rPr>
              <a:t> Н</a:t>
            </a:r>
            <a:r>
              <a:rPr lang="en-US" altLang="ru-RU" sz="1600" b="0">
                <a:solidFill>
                  <a:srgbClr val="FF0000"/>
                </a:solidFill>
              </a:rPr>
              <a:t>2n</a:t>
            </a:r>
            <a:r>
              <a:rPr lang="ru-RU" altLang="ru-RU" sz="1600" b="0">
                <a:solidFill>
                  <a:srgbClr val="FF0000"/>
                </a:solidFill>
              </a:rPr>
              <a:t>+1</a:t>
            </a:r>
            <a:r>
              <a:rPr lang="ru-RU" altLang="ru-RU" sz="2400" b="0">
                <a:solidFill>
                  <a:srgbClr val="FF0000"/>
                </a:solidFill>
              </a:rPr>
              <a:t>С   </a:t>
            </a:r>
          </a:p>
        </p:txBody>
      </p:sp>
      <p:cxnSp>
        <p:nvCxnSpPr>
          <p:cNvPr id="5152" name="Прямая соединительная линия 43"/>
          <p:cNvCxnSpPr>
            <a:cxnSpLocks noChangeShapeType="1"/>
          </p:cNvCxnSpPr>
          <p:nvPr/>
        </p:nvCxnSpPr>
        <p:spPr bwMode="auto">
          <a:xfrm flipV="1">
            <a:off x="7315200" y="2895600"/>
            <a:ext cx="38100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3" name="Прямая соединительная линия 43"/>
          <p:cNvCxnSpPr>
            <a:cxnSpLocks noChangeShapeType="1"/>
          </p:cNvCxnSpPr>
          <p:nvPr/>
        </p:nvCxnSpPr>
        <p:spPr bwMode="auto">
          <a:xfrm flipV="1">
            <a:off x="7315200" y="2819400"/>
            <a:ext cx="38100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4" name="Прямая соединительная линия 44"/>
          <p:cNvCxnSpPr>
            <a:cxnSpLocks noChangeShapeType="1"/>
          </p:cNvCxnSpPr>
          <p:nvPr/>
        </p:nvCxnSpPr>
        <p:spPr bwMode="auto">
          <a:xfrm>
            <a:off x="7315200" y="3200400"/>
            <a:ext cx="381000" cy="228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5" name="TextBox 30"/>
          <p:cNvSpPr txBox="1">
            <a:spLocks noChangeArrowheads="1"/>
          </p:cNvSpPr>
          <p:nvPr/>
        </p:nvSpPr>
        <p:spPr bwMode="auto">
          <a:xfrm>
            <a:off x="5715000" y="18288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/>
              <a:t>Или для предельных одноосновных кислот</a:t>
            </a:r>
          </a:p>
        </p:txBody>
      </p:sp>
      <p:sp>
        <p:nvSpPr>
          <p:cNvPr id="5156" name="TextBox 31"/>
          <p:cNvSpPr txBox="1">
            <a:spLocks noChangeArrowheads="1"/>
          </p:cNvSpPr>
          <p:nvPr/>
        </p:nvSpPr>
        <p:spPr bwMode="auto">
          <a:xfrm>
            <a:off x="7696200" y="25146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157" name="TextBox 32"/>
          <p:cNvSpPr txBox="1">
            <a:spLocks noChangeArrowheads="1"/>
          </p:cNvSpPr>
          <p:nvPr/>
        </p:nvSpPr>
        <p:spPr bwMode="auto">
          <a:xfrm>
            <a:off x="7620000" y="32004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FF0000"/>
                </a:solidFill>
              </a:rPr>
              <a:t>ОН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28600" y="4191000"/>
            <a:ext cx="8915400" cy="12192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0" u="sng" dirty="0">
                <a:solidFill>
                  <a:srgbClr val="FF0000"/>
                </a:solidFill>
              </a:rPr>
              <a:t>Карбоновые кислоты-  </a:t>
            </a:r>
            <a:r>
              <a:rPr lang="ru-RU" sz="2000" b="0" u="sng" dirty="0">
                <a:solidFill>
                  <a:schemeClr val="accent2">
                    <a:lumMod val="50000"/>
                  </a:schemeClr>
                </a:solidFill>
              </a:rPr>
              <a:t>это органические соединения, молекулы которых содержат карбоксильную группу – СООН, связанную с углеводородным радикалом. 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2000" b="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</a:rPr>
              <a:t>R    C</a:t>
            </a:r>
            <a:endParaRPr lang="ru-RU" sz="2000" b="0" dirty="0">
              <a:solidFill>
                <a:schemeClr val="tx1"/>
              </a:solidFill>
            </a:endParaRPr>
          </a:p>
        </p:txBody>
      </p:sp>
      <p:cxnSp>
        <p:nvCxnSpPr>
          <p:cNvPr id="5160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304800" y="6629400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1" name="Прямая соединительная линия 48"/>
          <p:cNvCxnSpPr>
            <a:cxnSpLocks noChangeShapeType="1"/>
          </p:cNvCxnSpPr>
          <p:nvPr/>
        </p:nvCxnSpPr>
        <p:spPr bwMode="auto">
          <a:xfrm flipV="1">
            <a:off x="990600" y="63246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2" name="Прямая соединительная линия 49"/>
          <p:cNvCxnSpPr>
            <a:cxnSpLocks noChangeShapeType="1"/>
          </p:cNvCxnSpPr>
          <p:nvPr/>
        </p:nvCxnSpPr>
        <p:spPr bwMode="auto">
          <a:xfrm flipV="1">
            <a:off x="990600" y="64008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63" name="Прямая соединительная линия 57"/>
          <p:cNvCxnSpPr>
            <a:cxnSpLocks noChangeShapeType="1"/>
          </p:cNvCxnSpPr>
          <p:nvPr/>
        </p:nvCxnSpPr>
        <p:spPr bwMode="auto">
          <a:xfrm>
            <a:off x="990600" y="66294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4" name="TextBox 58"/>
          <p:cNvSpPr txBox="1">
            <a:spLocks noChangeArrowheads="1"/>
          </p:cNvSpPr>
          <p:nvPr/>
        </p:nvSpPr>
        <p:spPr bwMode="auto">
          <a:xfrm>
            <a:off x="1143000" y="6096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О</a:t>
            </a:r>
          </a:p>
        </p:txBody>
      </p:sp>
      <p:sp>
        <p:nvSpPr>
          <p:cNvPr id="5165" name="TextBox 59"/>
          <p:cNvSpPr txBox="1">
            <a:spLocks noChangeArrowheads="1"/>
          </p:cNvSpPr>
          <p:nvPr/>
        </p:nvSpPr>
        <p:spPr bwMode="auto">
          <a:xfrm>
            <a:off x="1219200" y="64881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Н</a:t>
            </a:r>
          </a:p>
        </p:txBody>
      </p:sp>
      <p:sp>
        <p:nvSpPr>
          <p:cNvPr id="5166" name="TextBox 60"/>
          <p:cNvSpPr txBox="1">
            <a:spLocks noChangeArrowheads="1"/>
          </p:cNvSpPr>
          <p:nvPr/>
        </p:nvSpPr>
        <p:spPr bwMode="auto">
          <a:xfrm>
            <a:off x="1828800" y="63246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+</a:t>
            </a:r>
          </a:p>
        </p:txBody>
      </p:sp>
      <p:sp>
        <p:nvSpPr>
          <p:cNvPr id="5167" name="TextBox 61"/>
          <p:cNvSpPr txBox="1">
            <a:spLocks noChangeArrowheads="1"/>
          </p:cNvSpPr>
          <p:nvPr/>
        </p:nvSpPr>
        <p:spPr bwMode="auto">
          <a:xfrm>
            <a:off x="2286000" y="63246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/>
              <a:t>[О]</a:t>
            </a:r>
          </a:p>
        </p:txBody>
      </p:sp>
      <p:sp>
        <p:nvSpPr>
          <p:cNvPr id="73" name="Стрелка вправо 72"/>
          <p:cNvSpPr/>
          <p:nvPr/>
        </p:nvSpPr>
        <p:spPr bwMode="auto">
          <a:xfrm>
            <a:off x="2971800" y="6400800"/>
            <a:ext cx="8382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>
              <a:solidFill>
                <a:schemeClr val="tx1"/>
              </a:solidFill>
            </a:endParaRPr>
          </a:p>
        </p:txBody>
      </p:sp>
      <p:sp>
        <p:nvSpPr>
          <p:cNvPr id="5169" name="TextBox 73"/>
          <p:cNvSpPr txBox="1">
            <a:spLocks noChangeArrowheads="1"/>
          </p:cNvSpPr>
          <p:nvPr/>
        </p:nvSpPr>
        <p:spPr bwMode="auto">
          <a:xfrm>
            <a:off x="3962400" y="6324600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0"/>
              <a:t>R    C</a:t>
            </a:r>
            <a:endParaRPr lang="ru-RU" altLang="ru-RU" sz="2000" b="0"/>
          </a:p>
        </p:txBody>
      </p:sp>
      <p:cxnSp>
        <p:nvCxnSpPr>
          <p:cNvPr id="5170" name="Прямая соединительная линия 74"/>
          <p:cNvCxnSpPr>
            <a:cxnSpLocks noChangeShapeType="1"/>
          </p:cNvCxnSpPr>
          <p:nvPr/>
        </p:nvCxnSpPr>
        <p:spPr bwMode="auto">
          <a:xfrm>
            <a:off x="4267200" y="65532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1" name="Прямая соединительная линия 75"/>
          <p:cNvCxnSpPr>
            <a:cxnSpLocks noChangeShapeType="1"/>
          </p:cNvCxnSpPr>
          <p:nvPr/>
        </p:nvCxnSpPr>
        <p:spPr bwMode="auto">
          <a:xfrm flipV="1">
            <a:off x="4800600" y="62484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2" name="Прямая соединительная линия 79"/>
          <p:cNvCxnSpPr>
            <a:cxnSpLocks noChangeShapeType="1"/>
          </p:cNvCxnSpPr>
          <p:nvPr/>
        </p:nvCxnSpPr>
        <p:spPr bwMode="auto">
          <a:xfrm flipV="1">
            <a:off x="4800600" y="63246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73" name="Прямая соединительная линия 80"/>
          <p:cNvCxnSpPr>
            <a:cxnSpLocks noChangeShapeType="1"/>
          </p:cNvCxnSpPr>
          <p:nvPr/>
        </p:nvCxnSpPr>
        <p:spPr bwMode="auto">
          <a:xfrm>
            <a:off x="4800600" y="65532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4" name="TextBox 81"/>
          <p:cNvSpPr txBox="1">
            <a:spLocks noChangeArrowheads="1"/>
          </p:cNvSpPr>
          <p:nvPr/>
        </p:nvSpPr>
        <p:spPr bwMode="auto">
          <a:xfrm>
            <a:off x="5029200" y="60198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/>
              <a:t>О</a:t>
            </a:r>
          </a:p>
        </p:txBody>
      </p:sp>
      <p:sp>
        <p:nvSpPr>
          <p:cNvPr id="5175" name="TextBox 82"/>
          <p:cNvSpPr txBox="1">
            <a:spLocks noChangeArrowheads="1"/>
          </p:cNvSpPr>
          <p:nvPr/>
        </p:nvSpPr>
        <p:spPr bwMode="auto">
          <a:xfrm>
            <a:off x="5029200" y="645795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0"/>
              <a:t>ОН</a:t>
            </a:r>
          </a:p>
        </p:txBody>
      </p:sp>
      <p:sp>
        <p:nvSpPr>
          <p:cNvPr id="5176" name="TextBox 83"/>
          <p:cNvSpPr txBox="1">
            <a:spLocks noChangeArrowheads="1"/>
          </p:cNvSpPr>
          <p:nvPr/>
        </p:nvSpPr>
        <p:spPr bwMode="auto">
          <a:xfrm>
            <a:off x="5638800" y="6216650"/>
            <a:ext cx="350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/>
              <a:t>[О]= КМ</a:t>
            </a:r>
            <a:r>
              <a:rPr lang="en-US" altLang="ru-RU" sz="1800" b="0"/>
              <a:t>nO</a:t>
            </a:r>
            <a:r>
              <a:rPr lang="en-US" altLang="ru-RU" sz="1600" b="0"/>
              <a:t>4</a:t>
            </a:r>
            <a:r>
              <a:rPr lang="ru-RU" altLang="ru-RU" sz="1600" b="0"/>
              <a:t>,  </a:t>
            </a:r>
            <a:r>
              <a:rPr lang="ru-RU" altLang="ru-RU" sz="1800" b="0"/>
              <a:t>К</a:t>
            </a:r>
            <a:r>
              <a:rPr lang="ru-RU" altLang="ru-RU" sz="1600" b="0"/>
              <a:t>2</a:t>
            </a:r>
            <a:r>
              <a:rPr lang="en-US" altLang="ru-RU" sz="1800" b="0"/>
              <a:t>Cr</a:t>
            </a:r>
            <a:r>
              <a:rPr lang="en-US" altLang="ru-RU" sz="1600" b="0"/>
              <a:t>2</a:t>
            </a:r>
            <a:r>
              <a:rPr lang="en-US" altLang="ru-RU" sz="1800" b="0"/>
              <a:t>O</a:t>
            </a:r>
            <a:r>
              <a:rPr lang="en-US" altLang="ru-RU" sz="1600" b="0"/>
              <a:t>7+</a:t>
            </a:r>
            <a:endParaRPr lang="ru-RU" altLang="ru-RU" sz="16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/>
              <a:t>                        </a:t>
            </a:r>
            <a:r>
              <a:rPr lang="en-US" altLang="ru-RU" sz="1800" b="0"/>
              <a:t>H</a:t>
            </a:r>
            <a:r>
              <a:rPr lang="en-US" altLang="ru-RU" sz="1600" b="0"/>
              <a:t>2</a:t>
            </a:r>
            <a:r>
              <a:rPr lang="en-US" altLang="ru-RU" sz="1800" b="0"/>
              <a:t>SO</a:t>
            </a:r>
            <a:r>
              <a:rPr lang="en-US" altLang="ru-RU" sz="1600" b="0"/>
              <a:t>4 </a:t>
            </a:r>
            <a:r>
              <a:rPr lang="ru-RU" altLang="ru-RU" sz="1600" b="0"/>
              <a:t>конц.</a:t>
            </a:r>
            <a:r>
              <a:rPr lang="en-US" altLang="ru-RU" sz="1600" b="0" u="sng"/>
              <a:t>                                  </a:t>
            </a:r>
            <a:endParaRPr lang="ru-RU" altLang="ru-RU" sz="1800" b="0" u="sn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7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43888" cy="430213"/>
          </a:xfrm>
        </p:spPr>
        <p:txBody>
          <a:bodyPr>
            <a:normAutofit fontScale="90000"/>
          </a:bodyPr>
          <a:lstStyle/>
          <a:p>
            <a:r>
              <a:rPr lang="ru-RU" altLang="ru-RU" sz="3200" smtClean="0">
                <a:solidFill>
                  <a:srgbClr val="FF0000"/>
                </a:solidFill>
                <a:effectLst/>
              </a:rPr>
              <a:t>Классификация карбоновых кислот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rot="5400000">
            <a:off x="-2818606" y="3580606"/>
            <a:ext cx="6248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48" name="Прямая со стрелкой 6"/>
          <p:cNvCxnSpPr>
            <a:cxnSpLocks noChangeShapeType="1"/>
          </p:cNvCxnSpPr>
          <p:nvPr/>
        </p:nvCxnSpPr>
        <p:spPr bwMode="auto">
          <a:xfrm>
            <a:off x="304800" y="762000"/>
            <a:ext cx="838200" cy="1588"/>
          </a:xfrm>
          <a:prstGeom prst="straightConnector1">
            <a:avLst/>
          </a:prstGeom>
          <a:noFill/>
          <a:ln w="19050" algn="ctr">
            <a:solidFill>
              <a:schemeClr val="accent2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149" name="Прямая со стрелкой 7"/>
          <p:cNvCxnSpPr>
            <a:cxnSpLocks noChangeShapeType="1"/>
          </p:cNvCxnSpPr>
          <p:nvPr/>
        </p:nvCxnSpPr>
        <p:spPr bwMode="auto">
          <a:xfrm>
            <a:off x="304800" y="4114800"/>
            <a:ext cx="838200" cy="1588"/>
          </a:xfrm>
          <a:prstGeom prst="straightConnector1">
            <a:avLst/>
          </a:prstGeom>
          <a:noFill/>
          <a:ln w="19050" algn="ctr">
            <a:solidFill>
              <a:schemeClr val="accent2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143000" y="609600"/>
            <a:ext cx="7772400" cy="376238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93F5"/>
                </a:solidFill>
                <a:latin typeface="Times New Roman" pitchFamily="18" charset="0"/>
              </a:rPr>
              <a:t>В зависимости </a:t>
            </a:r>
            <a:r>
              <a:rPr lang="ru-RU" altLang="ru-RU" sz="1800">
                <a:solidFill>
                  <a:srgbClr val="009900"/>
                </a:solidFill>
                <a:latin typeface="Times New Roman" pitchFamily="18" charset="0"/>
              </a:rPr>
              <a:t>от числа карбоксильных групп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143000"/>
            <a:ext cx="86106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</a:t>
            </a:r>
            <a:r>
              <a:rPr lang="ru-RU" sz="1800" b="0" dirty="0">
                <a:solidFill>
                  <a:srgbClr val="FF0000"/>
                </a:solidFill>
                <a:latin typeface="Verdana" pitchFamily="34" charset="0"/>
              </a:rPr>
              <a:t>Одноосновные  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    </a:t>
            </a:r>
            <a:r>
              <a:rPr lang="ru-RU" sz="1800" b="0" dirty="0">
                <a:solidFill>
                  <a:srgbClr val="FF0000"/>
                </a:solidFill>
                <a:latin typeface="Verdana" pitchFamily="34" charset="0"/>
              </a:rPr>
              <a:t>Двухосновные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(уксусная)              (щавелевая)</a:t>
            </a:r>
          </a:p>
          <a:p>
            <a:pPr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СН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3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                                С - С</a:t>
            </a:r>
          </a:p>
          <a:p>
            <a:pPr>
              <a:buFontTx/>
              <a:buChar char="-"/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</a:t>
            </a:r>
          </a:p>
        </p:txBody>
      </p:sp>
      <p:cxnSp>
        <p:nvCxnSpPr>
          <p:cNvPr id="6152" name="Прямая соединительная линия 14"/>
          <p:cNvCxnSpPr>
            <a:cxnSpLocks noChangeShapeType="1"/>
          </p:cNvCxnSpPr>
          <p:nvPr/>
        </p:nvCxnSpPr>
        <p:spPr bwMode="auto">
          <a:xfrm rot="5400000" flipH="1" flipV="1">
            <a:off x="1066800" y="19050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1066800" y="19812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066800" y="22098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219200" y="16764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92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cxnSp>
        <p:nvCxnSpPr>
          <p:cNvPr id="6157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4191000" y="19050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4191000" y="19812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191000" y="22098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 flipH="1">
            <a:off x="6813550" y="1219200"/>
            <a:ext cx="21780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FF0000"/>
                </a:solidFill>
                <a:latin typeface="Verdana" pitchFamily="34" charset="0"/>
              </a:rPr>
              <a:t>Многоосновные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(лимонная)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16764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133600"/>
            <a:ext cx="641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cxnSp>
        <p:nvCxnSpPr>
          <p:cNvPr id="6163" name="Прямая соединительная линия 22"/>
          <p:cNvCxnSpPr>
            <a:cxnSpLocks noChangeShapeType="1"/>
          </p:cNvCxnSpPr>
          <p:nvPr/>
        </p:nvCxnSpPr>
        <p:spPr bwMode="auto">
          <a:xfrm rot="10800000">
            <a:off x="3276600" y="19050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Прямая соединительная линия 23"/>
          <p:cNvCxnSpPr>
            <a:cxnSpLocks noChangeShapeType="1"/>
          </p:cNvCxnSpPr>
          <p:nvPr/>
        </p:nvCxnSpPr>
        <p:spPr bwMode="auto">
          <a:xfrm rot="10800000">
            <a:off x="3276600" y="19812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Прямая соединительная линия 25"/>
          <p:cNvCxnSpPr>
            <a:cxnSpLocks noChangeShapeType="1"/>
          </p:cNvCxnSpPr>
          <p:nvPr/>
        </p:nvCxnSpPr>
        <p:spPr bwMode="auto">
          <a:xfrm rot="10800000" flipV="1">
            <a:off x="3276600" y="2209800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971800" y="1752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19400" y="21336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НО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0" y="2057400"/>
            <a:ext cx="1981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Н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2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 – С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</a:t>
            </a:r>
          </a:p>
        </p:txBody>
      </p:sp>
      <p:cxnSp>
        <p:nvCxnSpPr>
          <p:cNvPr id="6169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848600" y="25908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848600" y="25146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848600" y="19812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848600" y="20574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3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7848600" y="22860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8001000" y="1752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77200" y="2133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cxnSp>
        <p:nvCxnSpPr>
          <p:cNvPr id="6176" name="Прямая соединительная линия 40"/>
          <p:cNvCxnSpPr>
            <a:cxnSpLocks noChangeShapeType="1"/>
          </p:cNvCxnSpPr>
          <p:nvPr/>
        </p:nvCxnSpPr>
        <p:spPr bwMode="auto">
          <a:xfrm rot="5400000">
            <a:off x="7239001" y="2438400"/>
            <a:ext cx="152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6934200" y="25146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latin typeface="Verdana" pitchFamily="34" charset="0"/>
              </a:rPr>
              <a:t> 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НС - С</a:t>
            </a:r>
          </a:p>
        </p:txBody>
      </p:sp>
      <p:cxnSp>
        <p:nvCxnSpPr>
          <p:cNvPr id="617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7924800" y="33528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7848600" y="28194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0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924800" y="30480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1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924800" y="30480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8001000" y="2362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77200" y="26670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cxnSp>
        <p:nvCxnSpPr>
          <p:cNvPr id="6184" name="Прямая соединительная линия 48"/>
          <p:cNvCxnSpPr>
            <a:cxnSpLocks noChangeShapeType="1"/>
          </p:cNvCxnSpPr>
          <p:nvPr/>
        </p:nvCxnSpPr>
        <p:spPr bwMode="auto">
          <a:xfrm rot="5400000">
            <a:off x="7239794" y="2894806"/>
            <a:ext cx="152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6781800" y="30480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Н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2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 - С</a:t>
            </a:r>
          </a:p>
        </p:txBody>
      </p:sp>
      <p:cxnSp>
        <p:nvCxnSpPr>
          <p:cNvPr id="6186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924800" y="31242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8077200" y="2895600"/>
            <a:ext cx="53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77200" y="3276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43000" y="3810000"/>
            <a:ext cx="7696200" cy="376238"/>
          </a:xfrm>
          <a:prstGeom prst="rect">
            <a:avLst/>
          </a:prstGeom>
          <a:solidFill>
            <a:srgbClr val="DDF4FF"/>
          </a:solidFill>
          <a:ln w="9525">
            <a:solidFill>
              <a:srgbClr val="0099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dirty="0">
                <a:solidFill>
                  <a:srgbClr val="0093F5"/>
                </a:solidFill>
                <a:latin typeface="Times New Roman" pitchFamily="16" charset="0"/>
              </a:rPr>
              <a:t>В зависимости</a:t>
            </a:r>
            <a:r>
              <a:rPr lang="ru-RU" sz="1800" b="0" dirty="0">
                <a:solidFill>
                  <a:srgbClr val="0093F5"/>
                </a:solidFill>
                <a:latin typeface="Times New Roman" pitchFamily="16" charset="0"/>
              </a:rPr>
              <a:t> </a:t>
            </a:r>
            <a:r>
              <a:rPr lang="ru-RU" sz="1800" dirty="0">
                <a:solidFill>
                  <a:srgbClr val="009900"/>
                </a:solidFill>
                <a:latin typeface="Times New Roman" pitchFamily="16" charset="0"/>
              </a:rPr>
              <a:t>от природы радикала</a:t>
            </a:r>
          </a:p>
        </p:txBody>
      </p:sp>
      <p:sp>
        <p:nvSpPr>
          <p:cNvPr id="46" name="Стрелка вниз 45"/>
          <p:cNvSpPr/>
          <p:nvPr/>
        </p:nvSpPr>
        <p:spPr bwMode="auto">
          <a:xfrm>
            <a:off x="1600200" y="9906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>
              <a:solidFill>
                <a:schemeClr val="tx1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4038600" y="9906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 bwMode="auto">
          <a:xfrm>
            <a:off x="7543800" y="9906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4572000"/>
            <a:ext cx="20574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FF0000"/>
                </a:solidFill>
                <a:latin typeface="Verdana" pitchFamily="34" charset="0"/>
              </a:rPr>
              <a:t>Предельные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(</a:t>
            </a:r>
            <a:r>
              <a:rPr lang="ru-RU" sz="1800" b="0" dirty="0" err="1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пропионовая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)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              О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СН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3- 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СН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2-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    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             </a:t>
            </a:r>
          </a:p>
        </p:txBody>
      </p:sp>
      <p:cxnSp>
        <p:nvCxnSpPr>
          <p:cNvPr id="6194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848600" y="55626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5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7924800" y="55626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6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4191000" y="54864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7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4191000" y="54102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8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1828800" y="54864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9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1828800" y="5410200"/>
            <a:ext cx="1524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00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7848600" y="58674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01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4191000" y="57150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0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828800" y="5715000"/>
            <a:ext cx="2286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1981200" y="56388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19400" y="4648200"/>
            <a:ext cx="2895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FF0000"/>
                </a:solidFill>
                <a:latin typeface="Verdana" pitchFamily="34" charset="0"/>
              </a:rPr>
              <a:t>Непредельные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(акриловая)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                О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СН</a:t>
            </a:r>
            <a:r>
              <a:rPr lang="ru-RU" sz="12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2</a:t>
            </a: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=СН-С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43400" y="56388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6000" y="4648200"/>
            <a:ext cx="3048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FF0000"/>
                </a:solidFill>
                <a:latin typeface="Verdana" pitchFamily="34" charset="0"/>
              </a:rPr>
              <a:t>Ароматические</a:t>
            </a: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(бензойная)</a:t>
            </a:r>
          </a:p>
          <a:p>
            <a:pPr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           </a:t>
            </a:r>
          </a:p>
          <a:p>
            <a:pPr>
              <a:defRPr/>
            </a:pPr>
            <a:endParaRPr lang="ru-RU" sz="1800" b="0" dirty="0">
              <a:solidFill>
                <a:schemeClr val="accent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207" name="Шестиугольник 71"/>
          <p:cNvSpPr>
            <a:spLocks noChangeArrowheads="1"/>
          </p:cNvSpPr>
          <p:nvPr/>
        </p:nvSpPr>
        <p:spPr bwMode="auto">
          <a:xfrm>
            <a:off x="6553200" y="5486400"/>
            <a:ext cx="762000" cy="609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sp>
        <p:nvSpPr>
          <p:cNvPr id="6208" name="Овал 73"/>
          <p:cNvSpPr>
            <a:spLocks noChangeArrowheads="1"/>
          </p:cNvSpPr>
          <p:nvPr/>
        </p:nvSpPr>
        <p:spPr bwMode="auto">
          <a:xfrm>
            <a:off x="6781800" y="5638800"/>
            <a:ext cx="304800" cy="304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 u="sng"/>
          </a:p>
        </p:txBody>
      </p:sp>
      <p:cxnSp>
        <p:nvCxnSpPr>
          <p:cNvPr id="6209" name="Прямая соединительная линия 75"/>
          <p:cNvCxnSpPr>
            <a:cxnSpLocks noChangeShapeType="1"/>
            <a:stCxn id="6207" idx="2"/>
          </p:cNvCxnSpPr>
          <p:nvPr/>
        </p:nvCxnSpPr>
        <p:spPr bwMode="auto">
          <a:xfrm>
            <a:off x="7315200" y="57912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7543800" y="56388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001000" y="5334000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001000" y="5791200"/>
            <a:ext cx="60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ОН</a:t>
            </a: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086600" y="43434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>
              <a:solidFill>
                <a:schemeClr val="tx1"/>
              </a:solidFill>
            </a:endParaRPr>
          </a:p>
        </p:txBody>
      </p:sp>
      <p:sp>
        <p:nvSpPr>
          <p:cNvPr id="81" name="Стрелка вниз 80"/>
          <p:cNvSpPr/>
          <p:nvPr/>
        </p:nvSpPr>
        <p:spPr bwMode="auto">
          <a:xfrm>
            <a:off x="3810000" y="43434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>
              <a:solidFill>
                <a:schemeClr val="tx1"/>
              </a:solidFill>
            </a:endParaRPr>
          </a:p>
        </p:txBody>
      </p:sp>
      <p:sp>
        <p:nvSpPr>
          <p:cNvPr id="82" name="Стрелка вниз 81"/>
          <p:cNvSpPr/>
          <p:nvPr/>
        </p:nvSpPr>
        <p:spPr bwMode="auto">
          <a:xfrm>
            <a:off x="1600200" y="4343400"/>
            <a:ext cx="152400" cy="228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sz="1800" b="0" u="sng">
              <a:solidFill>
                <a:schemeClr val="tx1"/>
              </a:solidFill>
            </a:endParaRPr>
          </a:p>
        </p:txBody>
      </p:sp>
      <p:cxnSp>
        <p:nvCxnSpPr>
          <p:cNvPr id="2" name="Прямая со стрелкой 7"/>
          <p:cNvCxnSpPr>
            <a:cxnSpLocks noChangeShapeType="1"/>
          </p:cNvCxnSpPr>
          <p:nvPr/>
        </p:nvCxnSpPr>
        <p:spPr bwMode="auto">
          <a:xfrm>
            <a:off x="304800" y="6477000"/>
            <a:ext cx="838200" cy="1588"/>
          </a:xfrm>
          <a:prstGeom prst="straightConnector1">
            <a:avLst/>
          </a:prstGeom>
          <a:noFill/>
          <a:ln w="19050" algn="ctr">
            <a:solidFill>
              <a:schemeClr val="accent2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6217" name="Text Box 74"/>
          <p:cNvSpPr txBox="1">
            <a:spLocks noChangeArrowheads="1"/>
          </p:cNvSpPr>
          <p:nvPr/>
        </p:nvSpPr>
        <p:spPr bwMode="auto">
          <a:xfrm>
            <a:off x="1219200" y="6248400"/>
            <a:ext cx="7696200" cy="406400"/>
          </a:xfrm>
          <a:prstGeom prst="rect">
            <a:avLst/>
          </a:prstGeom>
          <a:solidFill>
            <a:srgbClr val="BEEFFE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66FF"/>
                </a:solidFill>
                <a:latin typeface="Times New Roman" pitchFamily="18" charset="0"/>
              </a:rPr>
              <a:t>По содержанию атомов С</a:t>
            </a:r>
            <a:r>
              <a:rPr lang="ru-RU" altLang="ru-RU" sz="1800">
                <a:latin typeface="Times New Roman" pitchFamily="18" charset="0"/>
              </a:rPr>
              <a:t>: </a:t>
            </a:r>
            <a:r>
              <a:rPr lang="ru-RU" altLang="ru-RU" sz="2000">
                <a:solidFill>
                  <a:srgbClr val="009900"/>
                </a:solidFill>
                <a:latin typeface="Times New Roman" pitchFamily="18" charset="0"/>
              </a:rPr>
              <a:t>С</a:t>
            </a:r>
            <a:r>
              <a:rPr lang="ru-RU" altLang="ru-RU" sz="1400">
                <a:solidFill>
                  <a:srgbClr val="009900"/>
                </a:solidFill>
                <a:latin typeface="Times New Roman" pitchFamily="18" charset="0"/>
              </a:rPr>
              <a:t>1</a:t>
            </a:r>
            <a:r>
              <a:rPr lang="ru-RU" altLang="ru-RU" sz="2000">
                <a:solidFill>
                  <a:srgbClr val="009900"/>
                </a:solidFill>
                <a:latin typeface="Times New Roman" pitchFamily="18" charset="0"/>
              </a:rPr>
              <a:t>-С</a:t>
            </a:r>
            <a:r>
              <a:rPr lang="ru-RU" altLang="ru-RU" sz="1400">
                <a:solidFill>
                  <a:srgbClr val="009900"/>
                </a:solidFill>
                <a:latin typeface="Times New Roman" pitchFamily="18" charset="0"/>
              </a:rPr>
              <a:t>9</a:t>
            </a:r>
            <a:r>
              <a:rPr lang="ru-RU" altLang="ru-RU" sz="1800">
                <a:solidFill>
                  <a:srgbClr val="009900"/>
                </a:solidFill>
                <a:latin typeface="Times New Roman" pitchFamily="18" charset="0"/>
              </a:rPr>
              <a:t>- низшие</a:t>
            </a:r>
            <a:r>
              <a:rPr lang="ru-RU" altLang="ru-RU" sz="1800">
                <a:latin typeface="Times New Roman" pitchFamily="18" charset="0"/>
              </a:rPr>
              <a:t>, </a:t>
            </a:r>
            <a:r>
              <a:rPr lang="ru-RU" altLang="ru-RU" sz="2000">
                <a:latin typeface="Times New Roman" pitchFamily="18" charset="0"/>
              </a:rPr>
              <a:t>  </a:t>
            </a:r>
            <a:r>
              <a:rPr lang="ru-RU" altLang="ru-RU" sz="2000">
                <a:solidFill>
                  <a:srgbClr val="009900"/>
                </a:solidFill>
                <a:latin typeface="Times New Roman" pitchFamily="18" charset="0"/>
              </a:rPr>
              <a:t>С</a:t>
            </a:r>
            <a:r>
              <a:rPr lang="ru-RU" altLang="ru-RU" sz="1400">
                <a:solidFill>
                  <a:srgbClr val="009900"/>
                </a:solidFill>
                <a:latin typeface="Times New Roman" pitchFamily="18" charset="0"/>
              </a:rPr>
              <a:t>10</a:t>
            </a:r>
            <a:r>
              <a:rPr lang="ru-RU" altLang="ru-RU" sz="1800">
                <a:solidFill>
                  <a:srgbClr val="009900"/>
                </a:solidFill>
                <a:latin typeface="Times New Roman" pitchFamily="18" charset="0"/>
              </a:rPr>
              <a:t>и более - высшие</a:t>
            </a:r>
          </a:p>
        </p:txBody>
      </p:sp>
    </p:spTree>
    <p:extLst>
      <p:ext uri="{BB962C8B-B14F-4D97-AF65-F5344CB8AC3E}">
        <p14:creationId xmlns:p14="http://schemas.microsoft.com/office/powerpoint/2010/main" val="21762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4800" y="228600"/>
            <a:ext cx="8509000" cy="5794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НОМЕНКЛАТУРА КАРБОНОВЫХ КИСЛОТ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7200" y="1447800"/>
            <a:ext cx="4603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АЛКАН</a:t>
            </a:r>
            <a:r>
              <a:rPr lang="ru-RU" sz="4000" b="0"/>
              <a:t> + </a:t>
            </a:r>
            <a:r>
              <a:rPr lang="ru-RU" sz="40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 </a:t>
            </a:r>
            <a:r>
              <a:rPr lang="ru-RU" sz="4000" b="0"/>
              <a:t>+ </a:t>
            </a:r>
            <a:r>
              <a:rPr lang="ru-RU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АЯ</a:t>
            </a:r>
          </a:p>
        </p:txBody>
      </p:sp>
      <p:pic>
        <p:nvPicPr>
          <p:cNvPr id="49159" name="Picture 7" descr="карбоновые кислот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519363" cy="11525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334000" y="1371600"/>
            <a:ext cx="265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581400" y="2871788"/>
            <a:ext cx="4913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МЕТАН</a:t>
            </a:r>
            <a:r>
              <a:rPr lang="ru-RU" sz="32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</a:t>
            </a: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АЯ</a:t>
            </a:r>
            <a:r>
              <a:rPr lang="ru-RU" sz="3200" b="0"/>
              <a:t>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962400" y="3352800"/>
            <a:ext cx="415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00FF"/>
                </a:solidFill>
                <a:latin typeface="Arial" charset="0"/>
                <a:hlinkClick r:id="" action="ppaction://noaction"/>
              </a:rPr>
              <a:t>(МУРАВЬИНАЯ КИСЛОТА)</a:t>
            </a:r>
            <a:endParaRPr lang="ru-RU" altLang="ru-RU" sz="2400" i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49161" name="Picture 9" descr="муравьи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4629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2971800" y="1295400"/>
            <a:ext cx="360363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3352800" y="1295400"/>
            <a:ext cx="2873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81000" y="307975"/>
            <a:ext cx="297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СН3 – 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СООН</a:t>
            </a:r>
          </a:p>
        </p:txBody>
      </p:sp>
      <p:pic>
        <p:nvPicPr>
          <p:cNvPr id="50181" name="Picture 5" descr="укс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905000" y="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57200" y="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895600" y="1143000"/>
            <a:ext cx="5145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ЭТАН</a:t>
            </a:r>
            <a:r>
              <a:rPr lang="ru-RU" sz="36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</a:t>
            </a:r>
            <a:r>
              <a: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АЯ</a:t>
            </a:r>
            <a:r>
              <a:rPr lang="ru-RU" sz="3600" b="0"/>
              <a:t> 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124200" y="1752600"/>
            <a:ext cx="365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9900"/>
                </a:solidFill>
                <a:hlinkClick r:id="" action="ppaction://noaction"/>
              </a:rPr>
              <a:t>(УКСУСНАЯ КИСЛОТА</a:t>
            </a: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noaction"/>
              </a:rPr>
              <a:t>)</a:t>
            </a:r>
            <a:endParaRPr lang="ru-RU" i="1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733800"/>
            <a:ext cx="572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СН3 – СН2 – СН2 - 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СООН</a:t>
            </a:r>
          </a:p>
        </p:txBody>
      </p:sp>
      <p:pic>
        <p:nvPicPr>
          <p:cNvPr id="50185" name="Picture 9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879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267200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2971800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1524000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276600" y="4953000"/>
            <a:ext cx="5432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БУТАН</a:t>
            </a:r>
            <a:r>
              <a:rPr lang="ru-RU" sz="36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</a:t>
            </a:r>
            <a:r>
              <a: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АЯ</a:t>
            </a:r>
            <a:r>
              <a:rPr lang="ru-RU" sz="3600" b="0"/>
              <a:t> 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КИСЛОТА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886200" y="5715000"/>
            <a:ext cx="374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(МАСЛЯНАЯ КИСЛОТА)</a:t>
            </a:r>
          </a:p>
        </p:txBody>
      </p:sp>
    </p:spTree>
    <p:extLst>
      <p:ext uri="{BB962C8B-B14F-4D97-AF65-F5344CB8AC3E}">
        <p14:creationId xmlns:p14="http://schemas.microsoft.com/office/powerpoint/2010/main" val="193173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81000"/>
            <a:ext cx="724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СН3 – СН2 – СН2 – СН2 – 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СООН</a:t>
            </a:r>
          </a:p>
        </p:txBody>
      </p:sp>
      <p:pic>
        <p:nvPicPr>
          <p:cNvPr id="51205" name="Picture 5" descr="валери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5193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667000" y="1298575"/>
            <a:ext cx="5783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ПЕНТАН</a:t>
            </a:r>
            <a:r>
              <a:rPr lang="ru-RU" sz="36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</a:t>
            </a:r>
            <a:r>
              <a: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АЯ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КИСЛОТА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819400" y="2209800"/>
            <a:ext cx="456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(ВАЛЕРИАНОВАЯ КИСЛОТА)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8674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4196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9718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52400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810000"/>
            <a:ext cx="343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НООС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6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СООН</a:t>
            </a:r>
          </a:p>
        </p:txBody>
      </p:sp>
      <p:pic>
        <p:nvPicPr>
          <p:cNvPr id="51209" name="Picture 9" descr="щав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413"/>
            <a:ext cx="2828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3200400" y="4651375"/>
            <a:ext cx="5799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ЭТАН</a:t>
            </a:r>
            <a:r>
              <a:rPr lang="ru-RU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</a:t>
            </a:r>
            <a:r>
              <a:rPr lang="ru-RU" sz="3600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ОВ</a:t>
            </a:r>
            <a:r>
              <a: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АЯ</a:t>
            </a: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КИСЛОТА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429000" y="5562600"/>
            <a:ext cx="397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" action="ppaction://noaction"/>
              </a:rPr>
              <a:t>(ЩАВЕЛЕВАЯ КИСЛОТА)</a:t>
            </a:r>
            <a:endParaRPr lang="ru-RU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981200" y="3429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1066800" y="34290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04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503238"/>
          </a:xfrm>
          <a:gradFill rotWithShape="1">
            <a:gsLst>
              <a:gs pos="0">
                <a:srgbClr val="BEEFFE"/>
              </a:gs>
              <a:gs pos="50000">
                <a:schemeClr val="bg1"/>
              </a:gs>
              <a:gs pos="100000">
                <a:srgbClr val="BEEFFE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smtClean="0">
                <a:solidFill>
                  <a:srgbClr val="0093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Гомологический ряд карбоновых кислот</a:t>
            </a:r>
          </a:p>
        </p:txBody>
      </p:sp>
      <p:graphicFrame>
        <p:nvGraphicFramePr>
          <p:cNvPr id="14408" name="Group 72"/>
          <p:cNvGraphicFramePr>
            <a:graphicFrameLocks noGrp="1"/>
          </p:cNvGraphicFramePr>
          <p:nvPr>
            <p:ph type="tbl" idx="1"/>
          </p:nvPr>
        </p:nvGraphicFramePr>
        <p:xfrm>
          <a:off x="0" y="1219200"/>
          <a:ext cx="9144000" cy="5715011"/>
        </p:xfrm>
        <a:graphic>
          <a:graphicData uri="http://schemas.openxmlformats.org/drawingml/2006/table">
            <a:tbl>
              <a:tblPr/>
              <a:tblGrid>
                <a:gridCol w="3048000"/>
                <a:gridCol w="2130425"/>
                <a:gridCol w="2136775"/>
                <a:gridCol w="1828800"/>
              </a:tblGrid>
              <a:tr h="963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Химическая формула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A7B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Систематическое название кислоты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A7B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Тривиальное название кислоты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A7B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6" charset="0"/>
                        </a:rPr>
                        <a:t>Название кислотного остатка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A7B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84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НСОО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Н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Муравьиная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Форми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</a:tr>
              <a:tr h="609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СН3СОО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Уксусная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Ацет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СН3СН2СОО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Пропионовая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Пропион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</a:tr>
              <a:tr h="533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СН3СН2СН2СОО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Масляная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Бутир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</a:tr>
              <a:tr h="533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СН3СН2СН2СН2СОО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Валериановая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валерин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</a:tr>
              <a:tr h="533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СН3-(СН2)4–СОО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Капроновая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капрон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</a:tr>
              <a:tr h="701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6" charset="0"/>
                        </a:rPr>
                        <a:t>СН3-(СН2)8 – 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каприновая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каприн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</a:tr>
              <a:tr h="503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6" charset="0"/>
                        </a:rPr>
                        <a:t>СН3-(СН2)14 – 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6" charset="0"/>
                        </a:rPr>
                        <a:t>Пальмитиновая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6" charset="0"/>
                        </a:rPr>
                        <a:t>пальмит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F"/>
                    </a:solidFill>
                  </a:tcPr>
                </a:tc>
              </a:tr>
              <a:tr h="396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6" charset="0"/>
                        </a:rPr>
                        <a:t>СН3-(СН2)16- СОО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</a:rPr>
                        <a:t>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6" charset="0"/>
                        </a:rPr>
                        <a:t>Стеариновая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6" charset="0"/>
                        </a:rPr>
                        <a:t>стеар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6" charset="0"/>
                        </a:rPr>
                        <a:t>ат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E"/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429000" y="22098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Times New Roman" pitchFamily="18" charset="0"/>
              </a:rPr>
              <a:t>Метановая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429000" y="27432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Times New Roman" pitchFamily="18" charset="0"/>
              </a:rPr>
              <a:t>Этановая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352800" y="32004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Times New Roman" pitchFamily="18" charset="0"/>
              </a:rPr>
              <a:t>Пропановая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352800" y="37338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99"/>
                </a:solidFill>
                <a:latin typeface="Times New Roman" pitchFamily="18" charset="0"/>
              </a:rPr>
              <a:t>Бутановая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352800" y="42672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Пентановая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352800" y="47244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Гексановая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352800" y="53340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</a:rPr>
              <a:t>Декановая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124200" y="60198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900"/>
                </a:solidFill>
                <a:latin typeface="Times New Roman" pitchFamily="18" charset="0"/>
              </a:rPr>
              <a:t>Гексадекановая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124200" y="645795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900"/>
                </a:solidFill>
                <a:latin typeface="Times New Roman" pitchFamily="18" charset="0"/>
              </a:rPr>
              <a:t>Октадекановая</a:t>
            </a:r>
          </a:p>
        </p:txBody>
      </p:sp>
    </p:spTree>
    <p:extLst>
      <p:ext uri="{BB962C8B-B14F-4D97-AF65-F5344CB8AC3E}">
        <p14:creationId xmlns:p14="http://schemas.microsoft.com/office/powerpoint/2010/main" val="38987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14400" y="228600"/>
            <a:ext cx="7685088" cy="579438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AFFF6"/>
              </a:gs>
              <a:gs pos="100000">
                <a:srgbClr val="CCFF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0">
                <a:solidFill>
                  <a:srgbClr val="006699"/>
                </a:solidFill>
                <a:latin typeface="Arial" charset="0"/>
              </a:rPr>
              <a:t>Алгоритм названия карбоновых кислот: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ru-RU" altLang="ru-RU" sz="2400" b="0">
                <a:solidFill>
                  <a:srgbClr val="000000"/>
                </a:solidFill>
                <a:latin typeface="Arial" charset="0"/>
              </a:rPr>
              <a:t>. Находим главную цепь атомов углерода и нумеруем её, начиная  с карбоксильной группы.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Arial" charset="0"/>
              </a:rPr>
              <a:t>2. Указываем положение заместителей и их название (названия).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Arial" charset="0"/>
              </a:rPr>
              <a:t>3. После корня, указывающего число атомов углерода в цепи, идет суффикс    «-овая»  кислота.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000000"/>
                </a:solidFill>
                <a:latin typeface="Arial" charset="0"/>
              </a:rPr>
              <a:t>4. Если карбоксильных групп несколько, то перед           «- овая» ставится числительное ( -ди, - три…)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228600" y="44196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charset="0"/>
              </a:rPr>
              <a:t>Пример:</a:t>
            </a:r>
          </a:p>
        </p:txBody>
      </p:sp>
      <p:graphicFrame>
        <p:nvGraphicFramePr>
          <p:cNvPr id="11269" name="Object 8"/>
          <p:cNvGraphicFramePr>
            <a:graphicFrameLocks noGrp="1" noChangeAspect="1"/>
          </p:cNvGraphicFramePr>
          <p:nvPr>
            <p:ph/>
          </p:nvPr>
        </p:nvGraphicFramePr>
        <p:xfrm>
          <a:off x="2438400" y="4267200"/>
          <a:ext cx="41132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 ChemWindow" r:id="rId3" imgW="2133600" imgH="790575" progId="">
                  <p:embed/>
                </p:oleObj>
              </mc:Choice>
              <mc:Fallback>
                <p:oleObj name="Документ ChemWindow" r:id="rId3" imgW="2133600" imgH="7905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41132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447800" y="5791200"/>
            <a:ext cx="733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charset="0"/>
              </a:rPr>
              <a:t>     </a:t>
            </a:r>
            <a:r>
              <a:rPr lang="ru-RU" altLang="ru-RU" sz="2400">
                <a:solidFill>
                  <a:srgbClr val="009900"/>
                </a:solidFill>
                <a:latin typeface="Arial" charset="0"/>
              </a:rPr>
              <a:t>3-</a:t>
            </a:r>
            <a:r>
              <a:rPr lang="ru-RU" altLang="ru-RU" sz="2400">
                <a:latin typeface="Arial" charset="0"/>
              </a:rPr>
              <a:t> </a:t>
            </a:r>
            <a:r>
              <a:rPr lang="ru-RU" altLang="ru-RU" sz="2400">
                <a:solidFill>
                  <a:srgbClr val="009900"/>
                </a:solidFill>
                <a:latin typeface="Arial" charset="0"/>
              </a:rPr>
              <a:t>метил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бутан  </a:t>
            </a:r>
            <a:r>
              <a:rPr lang="ru-RU" altLang="ru-RU" sz="2400">
                <a:latin typeface="Arial" charset="0"/>
              </a:rPr>
              <a:t>+ </a:t>
            </a:r>
            <a:r>
              <a:rPr lang="ru-RU" altLang="ru-RU" sz="2400">
                <a:solidFill>
                  <a:srgbClr val="0066FF"/>
                </a:solidFill>
                <a:latin typeface="Arial" charset="0"/>
              </a:rPr>
              <a:t>-овая</a:t>
            </a:r>
            <a:r>
              <a:rPr lang="ru-RU" altLang="ru-RU" sz="2400">
                <a:latin typeface="Arial" charset="0"/>
              </a:rPr>
              <a:t>  =  </a:t>
            </a:r>
            <a:r>
              <a:rPr lang="ru-RU" altLang="ru-RU" sz="2400">
                <a:solidFill>
                  <a:srgbClr val="009900"/>
                </a:solidFill>
                <a:latin typeface="Arial" charset="0"/>
              </a:rPr>
              <a:t>3-метил</a:t>
            </a:r>
            <a:r>
              <a:rPr lang="ru-RU" altLang="ru-RU" sz="2400">
                <a:solidFill>
                  <a:srgbClr val="FF0000"/>
                </a:solidFill>
                <a:latin typeface="Arial" charset="0"/>
              </a:rPr>
              <a:t>бутан</a:t>
            </a:r>
            <a:r>
              <a:rPr lang="ru-RU" altLang="ru-RU" sz="2400">
                <a:solidFill>
                  <a:srgbClr val="0066FF"/>
                </a:solidFill>
                <a:latin typeface="Arial" charset="0"/>
              </a:rPr>
              <a:t>овая</a:t>
            </a: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962400" y="61722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66FF"/>
                </a:solidFill>
                <a:latin typeface="Arial" charset="0"/>
              </a:rPr>
              <a:t>кислота</a:t>
            </a: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858000" y="617220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66FF"/>
                </a:solidFill>
                <a:latin typeface="Arial" charset="0"/>
              </a:rPr>
              <a:t>кислота</a:t>
            </a:r>
          </a:p>
        </p:txBody>
      </p:sp>
    </p:spTree>
    <p:extLst>
      <p:ext uri="{BB962C8B-B14F-4D97-AF65-F5344CB8AC3E}">
        <p14:creationId xmlns:p14="http://schemas.microsoft.com/office/powerpoint/2010/main" val="5489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0|0|0.2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|0.6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0.9|0|0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.4|0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1820</Words>
  <Application>Microsoft Office PowerPoint</Application>
  <PresentationFormat>Экран (4:3)</PresentationFormat>
  <Paragraphs>415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Солнцестояние</vt:lpstr>
      <vt:lpstr>ACD/3D</vt:lpstr>
      <vt:lpstr>Документ ChemWindow</vt:lpstr>
      <vt:lpstr>Презентация PowerPoint</vt:lpstr>
      <vt:lpstr>Кислородсодержащие органические соединения</vt:lpstr>
      <vt:lpstr>Презентация PowerPoint</vt:lpstr>
      <vt:lpstr>Классификация карбоновых кислот</vt:lpstr>
      <vt:lpstr>Презентация PowerPoint</vt:lpstr>
      <vt:lpstr>Презентация PowerPoint</vt:lpstr>
      <vt:lpstr>Презентация PowerPoint</vt:lpstr>
      <vt:lpstr>Гомологический ряд карбоновых кислот</vt:lpstr>
      <vt:lpstr>Презентация PowerPoint</vt:lpstr>
      <vt:lpstr>ДАЙТЕ НАЗВАНИЕ ВЕЩЕСТВАМ  ПО МЕЖДУНАРОДНОЙ НОМЕНКЛАТУРЕ</vt:lpstr>
      <vt:lpstr>: </vt:lpstr>
      <vt:lpstr>Презентация PowerPoint</vt:lpstr>
      <vt:lpstr>Презентация PowerPoint</vt:lpstr>
      <vt:lpstr>Презентация PowerPoint</vt:lpstr>
      <vt:lpstr>Химические свойства карбоновых кислот</vt:lpstr>
      <vt:lpstr>Презентация PowerPoint</vt:lpstr>
      <vt:lpstr>Презентация PowerPoint</vt:lpstr>
      <vt:lpstr>Нахождение в природе и применение карбоновых кислот</vt:lpstr>
      <vt:lpstr>Применение  муравьиной кислоты</vt:lpstr>
      <vt:lpstr>Вопрос:  Почему нельзя смачивать водой место муравьиного укуса или ожога крапивой? Это приводит только к усилению болевых ощущений.  Почему боль утихает, если пораненное место смочить нашатырным спиртом?  Что ещё можно использовать в данном случае?</vt:lpstr>
      <vt:lpstr>Презентация PowerPoint</vt:lpstr>
      <vt:lpstr>Применение уксусной кислоты</vt:lpstr>
      <vt:lpstr>Применение уксусной кислоты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1</cp:revision>
  <dcterms:created xsi:type="dcterms:W3CDTF">2015-09-17T15:28:48Z</dcterms:created>
  <dcterms:modified xsi:type="dcterms:W3CDTF">2015-09-17T15:32:18Z</dcterms:modified>
</cp:coreProperties>
</file>